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60" r:id="rId2"/>
    <p:sldId id="256" r:id="rId3"/>
    <p:sldId id="328" r:id="rId4"/>
    <p:sldId id="288" r:id="rId5"/>
    <p:sldId id="289" r:id="rId6"/>
    <p:sldId id="290" r:id="rId7"/>
    <p:sldId id="291" r:id="rId8"/>
    <p:sldId id="292" r:id="rId9"/>
    <p:sldId id="265" r:id="rId10"/>
    <p:sldId id="280" r:id="rId11"/>
    <p:sldId id="266" r:id="rId12"/>
    <p:sldId id="268" r:id="rId13"/>
    <p:sldId id="270" r:id="rId14"/>
    <p:sldId id="267" r:id="rId15"/>
    <p:sldId id="276" r:id="rId16"/>
    <p:sldId id="277" r:id="rId17"/>
    <p:sldId id="278" r:id="rId18"/>
    <p:sldId id="285" r:id="rId19"/>
    <p:sldId id="286" r:id="rId20"/>
    <p:sldId id="287" r:id="rId21"/>
    <p:sldId id="294" r:id="rId22"/>
    <p:sldId id="281" r:id="rId23"/>
    <p:sldId id="282" r:id="rId24"/>
    <p:sldId id="300" r:id="rId25"/>
    <p:sldId id="304" r:id="rId26"/>
    <p:sldId id="305" r:id="rId27"/>
    <p:sldId id="299" r:id="rId28"/>
    <p:sldId id="301" r:id="rId29"/>
    <p:sldId id="306" r:id="rId30"/>
    <p:sldId id="308" r:id="rId31"/>
    <p:sldId id="309" r:id="rId32"/>
    <p:sldId id="310" r:id="rId33"/>
    <p:sldId id="311" r:id="rId34"/>
    <p:sldId id="312" r:id="rId35"/>
    <p:sldId id="313" r:id="rId36"/>
    <p:sldId id="336" r:id="rId37"/>
    <p:sldId id="337" r:id="rId38"/>
    <p:sldId id="316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25" r:id="rId47"/>
  </p:sldIdLst>
  <p:sldSz cx="9144000" cy="6858000" type="screen4x3"/>
  <p:notesSz cx="6807200" cy="9939338"/>
  <p:embeddedFontLst>
    <p:embeddedFont>
      <p:font typeface="나눔바른고딕" charset="-127"/>
      <p:regular r:id="rId49"/>
      <p:bold r:id="rId50"/>
    </p:embeddedFont>
    <p:embeddedFont>
      <p:font typeface="함초롬돋움" charset="-127"/>
      <p:regular r:id="rId51"/>
      <p:bold r:id="rId52"/>
    </p:embeddedFont>
    <p:embeddedFont>
      <p:font typeface="나눔고딕" charset="-127"/>
      <p:regular r:id="rId53"/>
      <p:bold r:id="rId54"/>
    </p:embeddedFont>
    <p:embeddedFont>
      <p:font typeface="함초롬바탕" charset="-127"/>
      <p:regular r:id="rId55"/>
      <p:bold r:id="rId56"/>
    </p:embeddedFont>
    <p:embeddedFont>
      <p:font typeface="맑은 고딕" pitchFamily="50" charset="-127"/>
      <p:regular r:id="rId57"/>
      <p:bold r:id="rId5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239B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6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80E79-6D7B-48AB-AD32-0C6D64197F7F}" type="doc">
      <dgm:prSet loTypeId="urn:microsoft.com/office/officeart/2005/8/layout/vList5" loCatId="list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71B3D922-FEF8-4449-89FA-3C6A84E3D16E}">
      <dgm:prSet phldrT="[텍스트]" custT="1"/>
      <dgm:spPr>
        <a:solidFill>
          <a:schemeClr val="tx2">
            <a:lumMod val="75000"/>
          </a:schemeClr>
        </a:solidFill>
      </dgm:spPr>
      <dgm:t>
        <a:bodyPr/>
        <a:lstStyle/>
        <a:p>
          <a:pPr latinLnBrk="1"/>
          <a:r>
            <a:rPr lang="ko-KR" altLang="en-US" sz="1400" b="1" dirty="0" smtClean="0">
              <a:latin typeface="나눔고딕" panose="020D0604000000000000" pitchFamily="50" charset="-127"/>
              <a:ea typeface="나눔고딕" panose="020D0604000000000000" pitchFamily="50" charset="-127"/>
            </a:rPr>
            <a:t>에너지 생산 및 송전</a:t>
          </a:r>
          <a:endParaRPr lang="ko-KR" altLang="en-US" sz="1400" b="1" dirty="0">
            <a:latin typeface="나눔고딕" panose="020D0604000000000000" pitchFamily="50" charset="-127"/>
            <a:ea typeface="나눔고딕" panose="020D0604000000000000" pitchFamily="50" charset="-127"/>
          </a:endParaRPr>
        </a:p>
      </dgm:t>
    </dgm:pt>
    <dgm:pt modelId="{42CF9779-E130-4E32-821C-55411F8E6874}" type="parTrans" cxnId="{C7A5D7EA-0B89-4618-812C-529B38736A43}">
      <dgm:prSet/>
      <dgm:spPr/>
      <dgm:t>
        <a:bodyPr/>
        <a:lstStyle/>
        <a:p>
          <a:pPr latinLnBrk="1"/>
          <a:endParaRPr lang="ko-KR" altLang="en-US"/>
        </a:p>
      </dgm:t>
    </dgm:pt>
    <dgm:pt modelId="{94EA5E07-A121-47B0-98DD-5A471B56D54B}" type="sibTrans" cxnId="{C7A5D7EA-0B89-4618-812C-529B38736A43}">
      <dgm:prSet/>
      <dgm:spPr/>
      <dgm:t>
        <a:bodyPr/>
        <a:lstStyle/>
        <a:p>
          <a:pPr latinLnBrk="1"/>
          <a:endParaRPr lang="ko-KR" altLang="en-US"/>
        </a:p>
      </dgm:t>
    </dgm:pt>
    <dgm:pt modelId="{AB01F298-B00D-46F8-8129-7155FFE49690}">
      <dgm:prSet phldrT="[텍스트]" custT="1"/>
      <dgm:spPr/>
      <dgm:t>
        <a:bodyPr/>
        <a:lstStyle/>
        <a:p>
          <a:pPr latinLnBrk="1"/>
          <a:r>
            <a:rPr lang="ko-KR" altLang="en-US" sz="1200" b="1" dirty="0" smtClean="0"/>
            <a:t>스마트한 전기 활용</a:t>
          </a:r>
          <a:r>
            <a:rPr lang="en-US" altLang="ko-KR" sz="1200" b="1" dirty="0" smtClean="0"/>
            <a:t>, </a:t>
          </a:r>
          <a:r>
            <a:rPr lang="ko-KR" altLang="en-US" sz="1200" b="1" dirty="0" smtClean="0"/>
            <a:t>태양광 풍력 등 </a:t>
          </a:r>
          <a:r>
            <a:rPr lang="ko-KR" altLang="en-US" sz="1200" b="1" dirty="0" err="1" smtClean="0"/>
            <a:t>신재생</a:t>
          </a:r>
          <a:r>
            <a:rPr lang="ko-KR" altLang="en-US" sz="1200" b="1" dirty="0" smtClean="0"/>
            <a:t> 에너지원 활용</a:t>
          </a:r>
          <a:endParaRPr lang="ko-KR" altLang="en-US" sz="1200" b="1" dirty="0"/>
        </a:p>
      </dgm:t>
    </dgm:pt>
    <dgm:pt modelId="{23CA9BE0-8BE0-49C3-B0F6-05BBCB4B25AB}" type="parTrans" cxnId="{AC6E059D-074F-4211-8F77-3A38CA12C844}">
      <dgm:prSet/>
      <dgm:spPr/>
      <dgm:t>
        <a:bodyPr/>
        <a:lstStyle/>
        <a:p>
          <a:pPr latinLnBrk="1"/>
          <a:endParaRPr lang="ko-KR" altLang="en-US"/>
        </a:p>
      </dgm:t>
    </dgm:pt>
    <dgm:pt modelId="{68D29567-C563-4ABC-B569-78D035165084}" type="sibTrans" cxnId="{AC6E059D-074F-4211-8F77-3A38CA12C844}">
      <dgm:prSet/>
      <dgm:spPr/>
      <dgm:t>
        <a:bodyPr/>
        <a:lstStyle/>
        <a:p>
          <a:pPr latinLnBrk="1"/>
          <a:endParaRPr lang="ko-KR" altLang="en-US"/>
        </a:p>
      </dgm:t>
    </dgm:pt>
    <dgm:pt modelId="{9271E22B-3923-4B88-8D21-D6749031C7C3}">
      <dgm:prSet phldrT="[텍스트]" custT="1"/>
      <dgm:spPr/>
      <dgm:t>
        <a:bodyPr/>
        <a:lstStyle/>
        <a:p>
          <a:pPr latinLnBrk="1"/>
          <a:r>
            <a:rPr lang="ko-KR" altLang="en-US" sz="1200" b="1" dirty="0" smtClean="0"/>
            <a:t>제로 에너지 빌딩 구축</a:t>
          </a:r>
          <a:r>
            <a:rPr lang="en-US" altLang="ko-KR" sz="1200" b="1" dirty="0" smtClean="0"/>
            <a:t>, </a:t>
          </a:r>
          <a:r>
            <a:rPr lang="ko-KR" altLang="en-US" sz="1200" b="1" dirty="0" smtClean="0"/>
            <a:t>기존 </a:t>
          </a:r>
          <a:r>
            <a:rPr lang="ko-KR" altLang="en-US" sz="1200" b="1" dirty="0" err="1" smtClean="0"/>
            <a:t>전력망</a:t>
          </a:r>
          <a:r>
            <a:rPr lang="ko-KR" altLang="en-US" sz="1200" b="1" dirty="0" smtClean="0"/>
            <a:t> </a:t>
          </a:r>
          <a:r>
            <a:rPr lang="en-US" altLang="ko-KR" sz="1200" b="1" dirty="0" smtClean="0"/>
            <a:t>CPS </a:t>
          </a:r>
          <a:r>
            <a:rPr lang="ko-KR" altLang="en-US" sz="1200" b="1" dirty="0" smtClean="0"/>
            <a:t>업그레이드</a:t>
          </a:r>
          <a:endParaRPr lang="ko-KR" altLang="en-US" sz="1200" b="1" dirty="0"/>
        </a:p>
      </dgm:t>
    </dgm:pt>
    <dgm:pt modelId="{B3656FDF-82CB-4BBE-B618-D1C36F484E25}" type="parTrans" cxnId="{9A8E8270-4754-485C-82A7-60C50B729B53}">
      <dgm:prSet/>
      <dgm:spPr/>
      <dgm:t>
        <a:bodyPr/>
        <a:lstStyle/>
        <a:p>
          <a:pPr latinLnBrk="1"/>
          <a:endParaRPr lang="ko-KR" altLang="en-US"/>
        </a:p>
      </dgm:t>
    </dgm:pt>
    <dgm:pt modelId="{BB6D4761-0E59-4AE0-A57D-AD62510EF663}" type="sibTrans" cxnId="{9A8E8270-4754-485C-82A7-60C50B729B53}">
      <dgm:prSet/>
      <dgm:spPr/>
      <dgm:t>
        <a:bodyPr/>
        <a:lstStyle/>
        <a:p>
          <a:pPr latinLnBrk="1"/>
          <a:endParaRPr lang="ko-KR" altLang="en-US"/>
        </a:p>
      </dgm:t>
    </dgm:pt>
    <dgm:pt modelId="{19431140-78F9-4CBC-B9B3-EAB41BCB0D32}">
      <dgm:prSet phldrT="[텍스트]" custT="1"/>
      <dgm:spPr>
        <a:solidFill>
          <a:schemeClr val="tx2">
            <a:lumMod val="75000"/>
          </a:schemeClr>
        </a:solidFill>
      </dgm:spPr>
      <dgm:t>
        <a:bodyPr/>
        <a:lstStyle/>
        <a:p>
          <a:pPr latinLnBrk="1"/>
          <a:r>
            <a:rPr lang="ko-KR" altLang="en-US" sz="1400" b="1" dirty="0" smtClean="0"/>
            <a:t>운송 시스템</a:t>
          </a:r>
          <a:endParaRPr lang="ko-KR" altLang="en-US" sz="1400" b="1" dirty="0"/>
        </a:p>
      </dgm:t>
    </dgm:pt>
    <dgm:pt modelId="{D43ECAA7-010A-445B-B1A4-D2236B20BE36}" type="parTrans" cxnId="{E034F079-4B83-4A0A-A923-92C1704E4672}">
      <dgm:prSet/>
      <dgm:spPr/>
      <dgm:t>
        <a:bodyPr/>
        <a:lstStyle/>
        <a:p>
          <a:pPr latinLnBrk="1"/>
          <a:endParaRPr lang="ko-KR" altLang="en-US"/>
        </a:p>
      </dgm:t>
    </dgm:pt>
    <dgm:pt modelId="{6BFAD6C8-2B02-4653-9192-213AE75AE3A6}" type="sibTrans" cxnId="{E034F079-4B83-4A0A-A923-92C1704E4672}">
      <dgm:prSet/>
      <dgm:spPr/>
      <dgm:t>
        <a:bodyPr/>
        <a:lstStyle/>
        <a:p>
          <a:pPr latinLnBrk="1"/>
          <a:endParaRPr lang="ko-KR" altLang="en-US"/>
        </a:p>
      </dgm:t>
    </dgm:pt>
    <dgm:pt modelId="{0C3ECAA3-99B1-48D3-8854-8E1DD836336F}">
      <dgm:prSet phldrT="[텍스트]" custT="1"/>
      <dgm:spPr/>
      <dgm:t>
        <a:bodyPr/>
        <a:lstStyle/>
        <a:p>
          <a:pPr latinLnBrk="1"/>
          <a:r>
            <a:rPr lang="ko-KR" altLang="en-US" sz="1200" b="1" dirty="0" smtClean="0"/>
            <a:t>교통사고 사망자</a:t>
          </a:r>
          <a:r>
            <a:rPr lang="en-US" altLang="ko-KR" sz="1200" b="1" dirty="0" smtClean="0"/>
            <a:t>/</a:t>
          </a:r>
          <a:r>
            <a:rPr lang="ko-KR" altLang="en-US" sz="1200" b="1" dirty="0" smtClean="0"/>
            <a:t>부상자 최소화</a:t>
          </a:r>
          <a:r>
            <a:rPr lang="en-US" altLang="ko-KR" sz="1200" b="1" dirty="0" smtClean="0"/>
            <a:t>, </a:t>
          </a:r>
          <a:r>
            <a:rPr lang="ko-KR" altLang="en-US" sz="1200" b="1" dirty="0" smtClean="0"/>
            <a:t>교통체증</a:t>
          </a:r>
          <a:r>
            <a:rPr lang="en-US" altLang="ko-KR" sz="1200" b="1" dirty="0" smtClean="0"/>
            <a:t>/</a:t>
          </a:r>
          <a:r>
            <a:rPr lang="ko-KR" altLang="en-US" sz="1200" b="1" dirty="0" smtClean="0"/>
            <a:t>정체 최소화 시스템</a:t>
          </a:r>
          <a:endParaRPr lang="ko-KR" altLang="en-US" sz="1200" b="1" dirty="0"/>
        </a:p>
      </dgm:t>
    </dgm:pt>
    <dgm:pt modelId="{2E0FB05F-A895-4621-B16F-90186995D319}" type="parTrans" cxnId="{F56286B8-23AC-4BA9-9316-394D6BB6F000}">
      <dgm:prSet/>
      <dgm:spPr/>
      <dgm:t>
        <a:bodyPr/>
        <a:lstStyle/>
        <a:p>
          <a:pPr latinLnBrk="1"/>
          <a:endParaRPr lang="ko-KR" altLang="en-US"/>
        </a:p>
      </dgm:t>
    </dgm:pt>
    <dgm:pt modelId="{82E44AF8-CEA8-4815-91BA-DD0DC633F3BF}" type="sibTrans" cxnId="{F56286B8-23AC-4BA9-9316-394D6BB6F000}">
      <dgm:prSet/>
      <dgm:spPr/>
      <dgm:t>
        <a:bodyPr/>
        <a:lstStyle/>
        <a:p>
          <a:pPr latinLnBrk="1"/>
          <a:endParaRPr lang="ko-KR" altLang="en-US"/>
        </a:p>
      </dgm:t>
    </dgm:pt>
    <dgm:pt modelId="{FF9D0448-6FF6-42FE-BBEA-CD39B4F37DB4}">
      <dgm:prSet phldrT="[텍스트]" custT="1"/>
      <dgm:spPr>
        <a:solidFill>
          <a:schemeClr val="tx2">
            <a:lumMod val="75000"/>
          </a:schemeClr>
        </a:solidFill>
      </dgm:spPr>
      <dgm:t>
        <a:bodyPr/>
        <a:lstStyle/>
        <a:p>
          <a:pPr latinLnBrk="1"/>
          <a:r>
            <a:rPr lang="ko-KR" altLang="en-US" sz="1400" b="1" dirty="0" smtClean="0"/>
            <a:t>국가 핵심 인프라</a:t>
          </a:r>
          <a:endParaRPr lang="ko-KR" altLang="en-US" sz="1400" b="1" dirty="0"/>
        </a:p>
      </dgm:t>
    </dgm:pt>
    <dgm:pt modelId="{C036EC8A-B793-49FF-B596-7F600617B358}" type="parTrans" cxnId="{ECC0EFCF-C4AB-493A-8E4E-1E941AC8A11A}">
      <dgm:prSet/>
      <dgm:spPr/>
      <dgm:t>
        <a:bodyPr/>
        <a:lstStyle/>
        <a:p>
          <a:pPr latinLnBrk="1"/>
          <a:endParaRPr lang="ko-KR" altLang="en-US"/>
        </a:p>
      </dgm:t>
    </dgm:pt>
    <dgm:pt modelId="{E06806AD-F291-4CE7-B88D-C18FB76A1FD7}" type="sibTrans" cxnId="{ECC0EFCF-C4AB-493A-8E4E-1E941AC8A11A}">
      <dgm:prSet/>
      <dgm:spPr/>
      <dgm:t>
        <a:bodyPr/>
        <a:lstStyle/>
        <a:p>
          <a:pPr latinLnBrk="1"/>
          <a:endParaRPr lang="ko-KR" altLang="en-US"/>
        </a:p>
      </dgm:t>
    </dgm:pt>
    <dgm:pt modelId="{21904CFE-EFEB-46DB-BE62-C1B52EE76923}">
      <dgm:prSet phldrT="[텍스트]" custT="1"/>
      <dgm:spPr/>
      <dgm:t>
        <a:bodyPr/>
        <a:lstStyle/>
        <a:p>
          <a:pPr latinLnBrk="1"/>
          <a:r>
            <a:rPr lang="ko-KR" altLang="en-US" sz="1200" b="1" dirty="0" smtClean="0"/>
            <a:t>더 안전하고</a:t>
          </a:r>
          <a:r>
            <a:rPr lang="en-US" altLang="ko-KR" sz="1200" b="1" dirty="0" smtClean="0"/>
            <a:t>, </a:t>
          </a:r>
          <a:r>
            <a:rPr lang="ko-KR" altLang="en-US" sz="1200" b="1" dirty="0" smtClean="0"/>
            <a:t>차간 거리 줄일 수 있는 고속도로 시스템</a:t>
          </a:r>
          <a:endParaRPr lang="ko-KR" altLang="en-US" sz="1200" b="1" dirty="0"/>
        </a:p>
      </dgm:t>
    </dgm:pt>
    <dgm:pt modelId="{B79A4BA5-9166-4E08-843D-66193509B37D}" type="parTrans" cxnId="{DDD1858E-99B3-4D2C-BF6E-2FD61A99F1D3}">
      <dgm:prSet/>
      <dgm:spPr/>
      <dgm:t>
        <a:bodyPr/>
        <a:lstStyle/>
        <a:p>
          <a:pPr latinLnBrk="1"/>
          <a:endParaRPr lang="ko-KR" altLang="en-US"/>
        </a:p>
      </dgm:t>
    </dgm:pt>
    <dgm:pt modelId="{F521E4ED-858C-4C98-AD9A-59287E48046D}" type="sibTrans" cxnId="{DDD1858E-99B3-4D2C-BF6E-2FD61A99F1D3}">
      <dgm:prSet/>
      <dgm:spPr/>
      <dgm:t>
        <a:bodyPr/>
        <a:lstStyle/>
        <a:p>
          <a:pPr latinLnBrk="1"/>
          <a:endParaRPr lang="ko-KR" altLang="en-US"/>
        </a:p>
      </dgm:t>
    </dgm:pt>
    <dgm:pt modelId="{1DCCCAA9-15D9-4C6C-87FF-FB27CC5DC322}">
      <dgm:prSet phldrT="[텍스트]" custT="1"/>
      <dgm:spPr/>
      <dgm:t>
        <a:bodyPr/>
        <a:lstStyle/>
        <a:p>
          <a:pPr latinLnBrk="1"/>
          <a:r>
            <a:rPr lang="ko-KR" altLang="en-US" sz="1200" b="1" dirty="0" smtClean="0"/>
            <a:t>정전에 영향을 받지 않는 전력 생산</a:t>
          </a:r>
          <a:r>
            <a:rPr lang="en-US" altLang="ko-KR" sz="1200" b="1" dirty="0" smtClean="0"/>
            <a:t>/ </a:t>
          </a:r>
          <a:r>
            <a:rPr lang="ko-KR" altLang="en-US" sz="1200" b="1" dirty="0" smtClean="0"/>
            <a:t>배전 시스템</a:t>
          </a:r>
          <a:endParaRPr lang="ko-KR" altLang="en-US" sz="1200" b="1" dirty="0"/>
        </a:p>
      </dgm:t>
    </dgm:pt>
    <dgm:pt modelId="{00A9457A-9022-40FC-9FFC-FE07D42AE0AB}" type="parTrans" cxnId="{51114519-F015-44DB-A622-18336857C81C}">
      <dgm:prSet/>
      <dgm:spPr/>
      <dgm:t>
        <a:bodyPr/>
        <a:lstStyle/>
        <a:p>
          <a:pPr latinLnBrk="1"/>
          <a:endParaRPr lang="ko-KR" altLang="en-US"/>
        </a:p>
      </dgm:t>
    </dgm:pt>
    <dgm:pt modelId="{086750DF-C3B4-45A3-8E92-2FB3FE518BDA}" type="sibTrans" cxnId="{51114519-F015-44DB-A622-18336857C81C}">
      <dgm:prSet/>
      <dgm:spPr/>
      <dgm:t>
        <a:bodyPr/>
        <a:lstStyle/>
        <a:p>
          <a:pPr latinLnBrk="1"/>
          <a:endParaRPr lang="ko-KR" altLang="en-US"/>
        </a:p>
      </dgm:t>
    </dgm:pt>
    <dgm:pt modelId="{F42723DD-27D5-40AB-A67D-2CFA5C52A961}">
      <dgm:prSet phldrT="[텍스트]" custT="1"/>
      <dgm:spPr/>
      <dgm:t>
        <a:bodyPr/>
        <a:lstStyle/>
        <a:p>
          <a:pPr latinLnBrk="1"/>
          <a:r>
            <a:rPr lang="ko-KR" altLang="en-US" sz="1200" b="1" dirty="0" smtClean="0"/>
            <a:t>더 빠르게</a:t>
          </a:r>
          <a:r>
            <a:rPr lang="en-US" altLang="ko-KR" sz="1200" b="1" dirty="0" smtClean="0"/>
            <a:t>, </a:t>
          </a:r>
          <a:r>
            <a:rPr lang="ko-KR" altLang="en-US" sz="1200" b="1" dirty="0" smtClean="0"/>
            <a:t>멀리 운행하며 에너지를 덜 소모하는 항공기</a:t>
          </a:r>
          <a:r>
            <a:rPr lang="en-US" altLang="ko-KR" sz="1200" b="1" dirty="0" smtClean="0"/>
            <a:t>/ </a:t>
          </a:r>
          <a:r>
            <a:rPr lang="ko-KR" altLang="en-US" sz="1200" b="1" dirty="0" smtClean="0"/>
            <a:t>자동차</a:t>
          </a:r>
          <a:endParaRPr lang="ko-KR" altLang="en-US" sz="1200" b="1" dirty="0"/>
        </a:p>
      </dgm:t>
    </dgm:pt>
    <dgm:pt modelId="{57CB67A6-0EAB-4E58-80CE-A148BD03B04E}" type="parTrans" cxnId="{57F4FC1F-ADFE-4477-8CA5-1702F585B5DB}">
      <dgm:prSet/>
      <dgm:spPr/>
      <dgm:t>
        <a:bodyPr/>
        <a:lstStyle/>
        <a:p>
          <a:pPr latinLnBrk="1"/>
          <a:endParaRPr lang="ko-KR" altLang="en-US"/>
        </a:p>
      </dgm:t>
    </dgm:pt>
    <dgm:pt modelId="{963EAD66-2EF0-437D-9D22-409885AC0A88}" type="sibTrans" cxnId="{57F4FC1F-ADFE-4477-8CA5-1702F585B5DB}">
      <dgm:prSet/>
      <dgm:spPr/>
      <dgm:t>
        <a:bodyPr/>
        <a:lstStyle/>
        <a:p>
          <a:pPr latinLnBrk="1"/>
          <a:endParaRPr lang="ko-KR" altLang="en-US"/>
        </a:p>
      </dgm:t>
    </dgm:pt>
    <dgm:pt modelId="{EBCD32EE-E42B-4B7B-ABFC-08605C8153E2}" type="pres">
      <dgm:prSet presAssocID="{35080E79-6D7B-48AB-AD32-0C6D64197F7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6F3CECD-9FDD-48F2-9D44-1E2F106D0C4C}" type="pres">
      <dgm:prSet presAssocID="{71B3D922-FEF8-4449-89FA-3C6A84E3D16E}" presName="linNode" presStyleCnt="0"/>
      <dgm:spPr/>
    </dgm:pt>
    <dgm:pt modelId="{C8738C14-5F9D-432C-86D5-5807D5947FFE}" type="pres">
      <dgm:prSet presAssocID="{71B3D922-FEF8-4449-89FA-3C6A84E3D16E}" presName="parentText" presStyleLbl="node1" presStyleIdx="0" presStyleCnt="3" custScaleX="11146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BFB77F6-2072-4215-980F-C9E9DCAC25A1}" type="pres">
      <dgm:prSet presAssocID="{71B3D922-FEF8-4449-89FA-3C6A84E3D16E}" presName="descendantText" presStyleLbl="alignAccFollowNode1" presStyleIdx="0" presStyleCnt="3" custScaleX="14548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88358B7-27E0-4925-BD82-F7059904B5AB}" type="pres">
      <dgm:prSet presAssocID="{94EA5E07-A121-47B0-98DD-5A471B56D54B}" presName="sp" presStyleCnt="0"/>
      <dgm:spPr/>
    </dgm:pt>
    <dgm:pt modelId="{FF3BCDD4-353E-421C-8AFD-130D2019D296}" type="pres">
      <dgm:prSet presAssocID="{19431140-78F9-4CBC-B9B3-EAB41BCB0D32}" presName="linNode" presStyleCnt="0"/>
      <dgm:spPr/>
    </dgm:pt>
    <dgm:pt modelId="{BBD1A9E9-AB22-45DF-8ABD-48CCCFEF991A}" type="pres">
      <dgm:prSet presAssocID="{19431140-78F9-4CBC-B9B3-EAB41BCB0D32}" presName="parentText" presStyleLbl="node1" presStyleIdx="1" presStyleCnt="3" custScaleX="100572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A19A24F-9FD5-4F37-867E-00AAA3D27B7B}" type="pres">
      <dgm:prSet presAssocID="{19431140-78F9-4CBC-B9B3-EAB41BCB0D32}" presName="descendantText" presStyleLbl="alignAccFollowNode1" presStyleIdx="1" presStyleCnt="3" custScaleX="129640" custLinFactNeighborX="23" custLinFactNeighborY="106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FB84554-EF01-4380-89A4-A25207F16001}" type="pres">
      <dgm:prSet presAssocID="{6BFAD6C8-2B02-4653-9192-213AE75AE3A6}" presName="sp" presStyleCnt="0"/>
      <dgm:spPr/>
    </dgm:pt>
    <dgm:pt modelId="{4D9326CD-EBC6-4D55-B411-735ECF9A112E}" type="pres">
      <dgm:prSet presAssocID="{FF9D0448-6FF6-42FE-BBEA-CD39B4F37DB4}" presName="linNode" presStyleCnt="0"/>
      <dgm:spPr/>
    </dgm:pt>
    <dgm:pt modelId="{89365C2E-45F3-4C45-A076-D8079861A32E}" type="pres">
      <dgm:prSet presAssocID="{FF9D0448-6FF6-42FE-BBEA-CD39B4F37DB4}" presName="parentText" presStyleLbl="node1" presStyleIdx="2" presStyleCnt="3" custScaleX="112910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76DD976-177C-43A5-93AE-E577E4CB3F67}" type="pres">
      <dgm:prSet presAssocID="{FF9D0448-6FF6-42FE-BBEA-CD39B4F37DB4}" presName="descendantText" presStyleLbl="alignAccFollowNode1" presStyleIdx="2" presStyleCnt="3" custScaleX="14548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C277FCE-FF2F-4E33-824D-132B386801CE}" type="presOf" srcId="{F42723DD-27D5-40AB-A67D-2CFA5C52A961}" destId="{8A19A24F-9FD5-4F37-867E-00AAA3D27B7B}" srcOrd="0" destOrd="0" presId="urn:microsoft.com/office/officeart/2005/8/layout/vList5"/>
    <dgm:cxn modelId="{205FE05E-65F0-4004-AD42-376A83415118}" type="presOf" srcId="{35080E79-6D7B-48AB-AD32-0C6D64197F7F}" destId="{EBCD32EE-E42B-4B7B-ABFC-08605C8153E2}" srcOrd="0" destOrd="0" presId="urn:microsoft.com/office/officeart/2005/8/layout/vList5"/>
    <dgm:cxn modelId="{C7A5D7EA-0B89-4618-812C-529B38736A43}" srcId="{35080E79-6D7B-48AB-AD32-0C6D64197F7F}" destId="{71B3D922-FEF8-4449-89FA-3C6A84E3D16E}" srcOrd="0" destOrd="0" parTransId="{42CF9779-E130-4E32-821C-55411F8E6874}" sibTransId="{94EA5E07-A121-47B0-98DD-5A471B56D54B}"/>
    <dgm:cxn modelId="{54927480-57FA-41CE-92FA-DC90C1A6E15D}" type="presOf" srcId="{21904CFE-EFEB-46DB-BE62-C1B52EE76923}" destId="{276DD976-177C-43A5-93AE-E577E4CB3F67}" srcOrd="0" destOrd="0" presId="urn:microsoft.com/office/officeart/2005/8/layout/vList5"/>
    <dgm:cxn modelId="{57F4FC1F-ADFE-4477-8CA5-1702F585B5DB}" srcId="{19431140-78F9-4CBC-B9B3-EAB41BCB0D32}" destId="{F42723DD-27D5-40AB-A67D-2CFA5C52A961}" srcOrd="0" destOrd="0" parTransId="{57CB67A6-0EAB-4E58-80CE-A148BD03B04E}" sibTransId="{963EAD66-2EF0-437D-9D22-409885AC0A88}"/>
    <dgm:cxn modelId="{BBD16436-BD6B-4F2A-AFF0-B7C93772C426}" type="presOf" srcId="{9271E22B-3923-4B88-8D21-D6749031C7C3}" destId="{BBFB77F6-2072-4215-980F-C9E9DCAC25A1}" srcOrd="0" destOrd="1" presId="urn:microsoft.com/office/officeart/2005/8/layout/vList5"/>
    <dgm:cxn modelId="{AC6E059D-074F-4211-8F77-3A38CA12C844}" srcId="{71B3D922-FEF8-4449-89FA-3C6A84E3D16E}" destId="{AB01F298-B00D-46F8-8129-7155FFE49690}" srcOrd="0" destOrd="0" parTransId="{23CA9BE0-8BE0-49C3-B0F6-05BBCB4B25AB}" sibTransId="{68D29567-C563-4ABC-B569-78D035165084}"/>
    <dgm:cxn modelId="{51114519-F015-44DB-A622-18336857C81C}" srcId="{FF9D0448-6FF6-42FE-BBEA-CD39B4F37DB4}" destId="{1DCCCAA9-15D9-4C6C-87FF-FB27CC5DC322}" srcOrd="1" destOrd="0" parTransId="{00A9457A-9022-40FC-9FFC-FE07D42AE0AB}" sibTransId="{086750DF-C3B4-45A3-8E92-2FB3FE518BDA}"/>
    <dgm:cxn modelId="{CCDE01D6-4122-4295-B8C9-B9311A4816AA}" type="presOf" srcId="{19431140-78F9-4CBC-B9B3-EAB41BCB0D32}" destId="{BBD1A9E9-AB22-45DF-8ABD-48CCCFEF991A}" srcOrd="0" destOrd="0" presId="urn:microsoft.com/office/officeart/2005/8/layout/vList5"/>
    <dgm:cxn modelId="{BCEDFDB6-9CD4-4527-B829-D6B2B7E5F6CF}" type="presOf" srcId="{1DCCCAA9-15D9-4C6C-87FF-FB27CC5DC322}" destId="{276DD976-177C-43A5-93AE-E577E4CB3F67}" srcOrd="0" destOrd="1" presId="urn:microsoft.com/office/officeart/2005/8/layout/vList5"/>
    <dgm:cxn modelId="{A957D5E7-5A8C-435D-8904-03304D380701}" type="presOf" srcId="{FF9D0448-6FF6-42FE-BBEA-CD39B4F37DB4}" destId="{89365C2E-45F3-4C45-A076-D8079861A32E}" srcOrd="0" destOrd="0" presId="urn:microsoft.com/office/officeart/2005/8/layout/vList5"/>
    <dgm:cxn modelId="{E034F079-4B83-4A0A-A923-92C1704E4672}" srcId="{35080E79-6D7B-48AB-AD32-0C6D64197F7F}" destId="{19431140-78F9-4CBC-B9B3-EAB41BCB0D32}" srcOrd="1" destOrd="0" parTransId="{D43ECAA7-010A-445B-B1A4-D2236B20BE36}" sibTransId="{6BFAD6C8-2B02-4653-9192-213AE75AE3A6}"/>
    <dgm:cxn modelId="{ECC0EFCF-C4AB-493A-8E4E-1E941AC8A11A}" srcId="{35080E79-6D7B-48AB-AD32-0C6D64197F7F}" destId="{FF9D0448-6FF6-42FE-BBEA-CD39B4F37DB4}" srcOrd="2" destOrd="0" parTransId="{C036EC8A-B793-49FF-B596-7F600617B358}" sibTransId="{E06806AD-F291-4CE7-B88D-C18FB76A1FD7}"/>
    <dgm:cxn modelId="{AA66769F-283D-487E-AABA-E40409107608}" type="presOf" srcId="{71B3D922-FEF8-4449-89FA-3C6A84E3D16E}" destId="{C8738C14-5F9D-432C-86D5-5807D5947FFE}" srcOrd="0" destOrd="0" presId="urn:microsoft.com/office/officeart/2005/8/layout/vList5"/>
    <dgm:cxn modelId="{F56286B8-23AC-4BA9-9316-394D6BB6F000}" srcId="{19431140-78F9-4CBC-B9B3-EAB41BCB0D32}" destId="{0C3ECAA3-99B1-48D3-8854-8E1DD836336F}" srcOrd="1" destOrd="0" parTransId="{2E0FB05F-A895-4621-B16F-90186995D319}" sibTransId="{82E44AF8-CEA8-4815-91BA-DD0DC633F3BF}"/>
    <dgm:cxn modelId="{11FD87AC-627E-4EF4-BD38-E7E372F15F1B}" type="presOf" srcId="{AB01F298-B00D-46F8-8129-7155FFE49690}" destId="{BBFB77F6-2072-4215-980F-C9E9DCAC25A1}" srcOrd="0" destOrd="0" presId="urn:microsoft.com/office/officeart/2005/8/layout/vList5"/>
    <dgm:cxn modelId="{9A8E8270-4754-485C-82A7-60C50B729B53}" srcId="{71B3D922-FEF8-4449-89FA-3C6A84E3D16E}" destId="{9271E22B-3923-4B88-8D21-D6749031C7C3}" srcOrd="1" destOrd="0" parTransId="{B3656FDF-82CB-4BBE-B618-D1C36F484E25}" sibTransId="{BB6D4761-0E59-4AE0-A57D-AD62510EF663}"/>
    <dgm:cxn modelId="{DDD1858E-99B3-4D2C-BF6E-2FD61A99F1D3}" srcId="{FF9D0448-6FF6-42FE-BBEA-CD39B4F37DB4}" destId="{21904CFE-EFEB-46DB-BE62-C1B52EE76923}" srcOrd="0" destOrd="0" parTransId="{B79A4BA5-9166-4E08-843D-66193509B37D}" sibTransId="{F521E4ED-858C-4C98-AD9A-59287E48046D}"/>
    <dgm:cxn modelId="{DBF43ED7-7552-40C0-857D-E7EA96E44D29}" type="presOf" srcId="{0C3ECAA3-99B1-48D3-8854-8E1DD836336F}" destId="{8A19A24F-9FD5-4F37-867E-00AAA3D27B7B}" srcOrd="0" destOrd="1" presId="urn:microsoft.com/office/officeart/2005/8/layout/vList5"/>
    <dgm:cxn modelId="{58B13D6A-29D0-4BA0-BB71-4C052BC73FC3}" type="presParOf" srcId="{EBCD32EE-E42B-4B7B-ABFC-08605C8153E2}" destId="{06F3CECD-9FDD-48F2-9D44-1E2F106D0C4C}" srcOrd="0" destOrd="0" presId="urn:microsoft.com/office/officeart/2005/8/layout/vList5"/>
    <dgm:cxn modelId="{B5C7DDFB-1E47-48D4-B7C2-493486F2CC27}" type="presParOf" srcId="{06F3CECD-9FDD-48F2-9D44-1E2F106D0C4C}" destId="{C8738C14-5F9D-432C-86D5-5807D5947FFE}" srcOrd="0" destOrd="0" presId="urn:microsoft.com/office/officeart/2005/8/layout/vList5"/>
    <dgm:cxn modelId="{A2DA2C3E-DAD3-4509-97D4-9141D6D68707}" type="presParOf" srcId="{06F3CECD-9FDD-48F2-9D44-1E2F106D0C4C}" destId="{BBFB77F6-2072-4215-980F-C9E9DCAC25A1}" srcOrd="1" destOrd="0" presId="urn:microsoft.com/office/officeart/2005/8/layout/vList5"/>
    <dgm:cxn modelId="{11719E2A-6946-4C52-8712-7851ADBB9FCA}" type="presParOf" srcId="{EBCD32EE-E42B-4B7B-ABFC-08605C8153E2}" destId="{188358B7-27E0-4925-BD82-F7059904B5AB}" srcOrd="1" destOrd="0" presId="urn:microsoft.com/office/officeart/2005/8/layout/vList5"/>
    <dgm:cxn modelId="{18F756D6-7C7D-412B-BB07-D787D5FC36FC}" type="presParOf" srcId="{EBCD32EE-E42B-4B7B-ABFC-08605C8153E2}" destId="{FF3BCDD4-353E-421C-8AFD-130D2019D296}" srcOrd="2" destOrd="0" presId="urn:microsoft.com/office/officeart/2005/8/layout/vList5"/>
    <dgm:cxn modelId="{22EE2B36-EE4A-470E-AC94-EDFE5E67F922}" type="presParOf" srcId="{FF3BCDD4-353E-421C-8AFD-130D2019D296}" destId="{BBD1A9E9-AB22-45DF-8ABD-48CCCFEF991A}" srcOrd="0" destOrd="0" presId="urn:microsoft.com/office/officeart/2005/8/layout/vList5"/>
    <dgm:cxn modelId="{ED0AB001-182B-44F5-81E4-0D96EF3638A0}" type="presParOf" srcId="{FF3BCDD4-353E-421C-8AFD-130D2019D296}" destId="{8A19A24F-9FD5-4F37-867E-00AAA3D27B7B}" srcOrd="1" destOrd="0" presId="urn:microsoft.com/office/officeart/2005/8/layout/vList5"/>
    <dgm:cxn modelId="{677F93C1-DA27-453E-938F-C70611525B3B}" type="presParOf" srcId="{EBCD32EE-E42B-4B7B-ABFC-08605C8153E2}" destId="{FFB84554-EF01-4380-89A4-A25207F16001}" srcOrd="3" destOrd="0" presId="urn:microsoft.com/office/officeart/2005/8/layout/vList5"/>
    <dgm:cxn modelId="{1206D7F8-5E64-45CF-AC89-54C5871310F9}" type="presParOf" srcId="{EBCD32EE-E42B-4B7B-ABFC-08605C8153E2}" destId="{4D9326CD-EBC6-4D55-B411-735ECF9A112E}" srcOrd="4" destOrd="0" presId="urn:microsoft.com/office/officeart/2005/8/layout/vList5"/>
    <dgm:cxn modelId="{27C86C98-246C-404C-9299-7C322F91B622}" type="presParOf" srcId="{4D9326CD-EBC6-4D55-B411-735ECF9A112E}" destId="{89365C2E-45F3-4C45-A076-D8079861A32E}" srcOrd="0" destOrd="0" presId="urn:microsoft.com/office/officeart/2005/8/layout/vList5"/>
    <dgm:cxn modelId="{E52BC61F-0FC1-4590-84FB-B171DD3041E3}" type="presParOf" srcId="{4D9326CD-EBC6-4D55-B411-735ECF9A112E}" destId="{276DD976-177C-43A5-93AE-E577E4CB3F6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DA1EEB7C-0B41-483D-AD3E-60D747F6B50F}" type="datetimeFigureOut">
              <a:rPr lang="ko-KR" altLang="en-US" smtClean="0"/>
              <a:pPr/>
              <a:t>2017-02-05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C0804BB0-7D2E-4B34-A250-827A115A454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04BB0-7D2E-4B34-A250-827A115A4540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04BB0-7D2E-4B34-A250-827A115A454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04BB0-7D2E-4B34-A250-827A115A4540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795F1B4E-76DF-4F6A-8E76-E8CCBC5251F2}" type="datetimeFigureOut">
              <a:rPr lang="ko-KR" altLang="en-US" smtClean="0"/>
              <a:pPr/>
              <a:t>2017-02-05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3BF1B45E-5A48-48A2-8D8C-CB230F10567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나눔고딕" panose="020D0604000000000000" pitchFamily="50" charset="-127"/>
          <a:ea typeface="나눔고딕" panose="020D0604000000000000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008" y="312911"/>
            <a:ext cx="4412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2017 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산업통상자원부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– 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산업연구원 정책간담회</a:t>
            </a:r>
            <a:endParaRPr lang="ko-KR" altLang="en-US" sz="1600" b="1" dirty="0">
              <a:solidFill>
                <a:schemeClr val="tx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2060848"/>
            <a:ext cx="69127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4</a:t>
            </a:r>
            <a:r>
              <a:rPr lang="ko-KR" altLang="en-US" sz="35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차 산업혁명 시대</a:t>
            </a:r>
            <a:r>
              <a:rPr lang="ko-KR" altLang="en-US" sz="35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의</a:t>
            </a:r>
            <a:r>
              <a:rPr lang="ko-KR" altLang="en-US" sz="35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 에너지정책</a:t>
            </a:r>
            <a:endParaRPr lang="en-US" altLang="ko-KR" sz="35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  <a:p>
            <a:pPr algn="ctr"/>
            <a:endParaRPr lang="en-US" altLang="ko-KR" sz="15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  <a:p>
            <a:pPr algn="ctr"/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  <a:p>
            <a:pPr algn="ctr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발표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: 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전재완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(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산업연구원 연구위원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)</a:t>
            </a:r>
            <a:endParaRPr lang="ko-KR" altLang="en-US" sz="16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0851" y="4571836"/>
            <a:ext cx="268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2017. 02. 06</a:t>
            </a:r>
            <a:endParaRPr lang="ko-KR" altLang="en-US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  <p:pic>
        <p:nvPicPr>
          <p:cNvPr id="11" name="Picture 3" descr="C:\Users\admin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75055"/>
            <a:ext cx="8928992" cy="89649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288045" y="6021288"/>
            <a:ext cx="8604435" cy="438765"/>
            <a:chOff x="288045" y="6374611"/>
            <a:chExt cx="8604435" cy="438765"/>
          </a:xfrm>
        </p:grpSpPr>
        <p:pic>
          <p:nvPicPr>
            <p:cNvPr id="14" name="_x37876800" descr="EMB000020942d6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4891" y="6456360"/>
              <a:ext cx="1907589" cy="275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:\Users\admin\Desktop\7382_6574_052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45" y="6374611"/>
              <a:ext cx="1763676" cy="4387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8344" y="18864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2017 </a:t>
            </a:r>
            <a:r>
              <a:rPr lang="ko-KR" altLang="en-US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정책간담회</a:t>
            </a:r>
            <a:endParaRPr lang="ko-KR" altLang="en-US" sz="1200" b="1" dirty="0">
              <a:solidFill>
                <a:schemeClr val="tx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itchFamily="18" charset="-127"/>
            </a:endParaRPr>
          </a:p>
        </p:txBody>
      </p:sp>
      <p:grpSp>
        <p:nvGrpSpPr>
          <p:cNvPr id="2" name="그룹 8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13" name="TextBox 12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11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1115616" y="206084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Ⅱ</a:t>
            </a:r>
            <a:r>
              <a:rPr lang="en-US" altLang="ko-KR" sz="35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4</a:t>
            </a:r>
            <a:r>
              <a:rPr lang="ko-KR" altLang="en-US" sz="35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차 산업혁명과 에너지 산업</a:t>
            </a:r>
            <a:endParaRPr lang="ko-KR" altLang="en-US" sz="35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5496" y="6381328"/>
            <a:ext cx="2483394" cy="371400"/>
            <a:chOff x="1331640" y="5733256"/>
            <a:chExt cx="5830884" cy="803448"/>
          </a:xfrm>
        </p:grpSpPr>
        <p:pic>
          <p:nvPicPr>
            <p:cNvPr id="18" name="_x37876800" descr="EMB000020942d6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5877273"/>
              <a:ext cx="273454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admin\Desktop\7382_6574_052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1640" y="5733256"/>
              <a:ext cx="2723553" cy="803448"/>
            </a:xfrm>
            <a:prstGeom prst="rect">
              <a:avLst/>
            </a:prstGeom>
            <a:noFill/>
          </p:spPr>
        </p:pic>
      </p:grpSp>
      <p:sp>
        <p:nvSpPr>
          <p:cNvPr id="14" name="직사각형 13"/>
          <p:cNvSpPr/>
          <p:nvPr/>
        </p:nvSpPr>
        <p:spPr>
          <a:xfrm>
            <a:off x="2286000" y="2838532"/>
            <a:ext cx="4572000" cy="11572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기존 에너지 이슈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2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</a:t>
            </a:r>
            <a:r>
              <a:rPr lang="ko-KR" altLang="en-US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신산업과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트렌드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3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트럼프 에너지정책의 주요내용과 영향분석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7164288" y="5229200"/>
            <a:ext cx="2025652" cy="1641628"/>
            <a:chOff x="5210644" y="3848220"/>
            <a:chExt cx="3969868" cy="3009780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0644" y="3848220"/>
              <a:ext cx="3969868" cy="3009780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6931322" y="5072356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0"/>
          <p:cNvGrpSpPr/>
          <p:nvPr/>
        </p:nvGrpSpPr>
        <p:grpSpPr>
          <a:xfrm>
            <a:off x="323528" y="980728"/>
            <a:ext cx="3324949" cy="412765"/>
            <a:chOff x="998653" y="1311052"/>
            <a:chExt cx="3324949" cy="412765"/>
          </a:xfrm>
        </p:grpSpPr>
        <p:sp>
          <p:nvSpPr>
            <p:cNvPr id="14" name="직사각형 13"/>
            <p:cNvSpPr/>
            <p:nvPr/>
          </p:nvSpPr>
          <p:spPr>
            <a:xfrm>
              <a:off x="998653" y="1354485"/>
              <a:ext cx="33249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가</a:t>
              </a:r>
              <a:r>
                <a:rPr lang="en-US" altLang="ko-KR" b="1" dirty="0" smtClean="0"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. </a:t>
              </a:r>
              <a:r>
                <a:rPr lang="ko-KR" altLang="en-US" b="1" dirty="0" smtClean="0"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에너지정책 관련 세계적 담론</a:t>
              </a:r>
              <a:endParaRPr lang="ko-KR" altLang="en-US" b="1" dirty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6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48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Ⅱ-1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기존에너지 이슈</a:t>
              </a: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1907704" y="4437112"/>
            <a:ext cx="936104" cy="324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안보</a:t>
            </a:r>
            <a:endParaRPr lang="ko-KR" altLang="en-US" sz="1200" b="1" spc="-5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59632" y="4725144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ko-KR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</a:t>
            </a: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에너지 공급의 효율적 관리</a:t>
            </a:r>
            <a:endParaRPr lang="en-US" altLang="ko-KR" sz="1100" spc="-5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marL="177800" indent="-17780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인프라 신뢰성</a:t>
            </a:r>
            <a:endParaRPr lang="en-US" altLang="ko-KR" sz="1100" spc="-50" dirty="0" smtClean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marL="177800" indent="-17780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수요 충족을 위한 에너지 공급</a:t>
            </a:r>
            <a:endParaRPr lang="ko-KR" altLang="en-US" sz="1100" spc="-5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995936" y="5733256"/>
            <a:ext cx="1296143" cy="324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형평성</a:t>
            </a:r>
            <a:endParaRPr lang="ko-KR" altLang="en-US" sz="1200" b="1" spc="-5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91881" y="6093296"/>
            <a:ext cx="2520280" cy="29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공급의 </a:t>
            </a:r>
            <a:r>
              <a:rPr lang="ko-KR" altLang="en-US" sz="1100" spc="-50" dirty="0" err="1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접근성</a:t>
            </a: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및 가격 적정성</a:t>
            </a:r>
            <a:endParaRPr lang="ko-KR" altLang="en-US" sz="1100" spc="-5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5868144" y="4437112"/>
            <a:ext cx="2164879" cy="324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환경적 지속 가능성</a:t>
            </a:r>
            <a:endParaRPr lang="ko-KR" altLang="en-US" sz="1200" b="1" spc="-5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940152" y="4725144"/>
            <a:ext cx="2962373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수요</a:t>
            </a:r>
            <a:r>
              <a:rPr lang="en-US" altLang="ko-KR" sz="1100" spc="-5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</a:t>
            </a:r>
            <a:r>
              <a:rPr lang="en-US" altLang="ko-KR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– </a:t>
            </a: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공급 측면의 에너지 효율성</a:t>
            </a:r>
            <a:endParaRPr lang="en-US" altLang="ko-KR" sz="1100" spc="-50" dirty="0" smtClean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marL="177800" indent="-17780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재생에너지 및 </a:t>
            </a:r>
            <a:r>
              <a:rPr lang="ko-KR" altLang="en-US" sz="1100" spc="-50" dirty="0" err="1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저탄소</a:t>
            </a:r>
            <a:r>
              <a:rPr lang="ko-KR" altLang="en-US" sz="11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에너지원의 공급 발전</a:t>
            </a:r>
            <a:endParaRPr lang="ko-KR" altLang="en-US" sz="1100" spc="-50" dirty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1079612" y="1988840"/>
            <a:ext cx="6984776" cy="1152128"/>
            <a:chOff x="683568" y="1988840"/>
            <a:chExt cx="6984776" cy="1152128"/>
          </a:xfrm>
        </p:grpSpPr>
        <p:sp>
          <p:nvSpPr>
            <p:cNvPr id="78" name="타원 77"/>
            <p:cNvSpPr/>
            <p:nvPr/>
          </p:nvSpPr>
          <p:spPr>
            <a:xfrm>
              <a:off x="683568" y="1988840"/>
              <a:ext cx="1152128" cy="115212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b="1" dirty="0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고효율</a:t>
              </a:r>
              <a:endParaRPr lang="en-US" altLang="ko-KR" sz="1400" b="1" dirty="0" smtClean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(High Efficiency)</a:t>
              </a:r>
              <a:endParaRPr lang="en-US" altLang="ko-KR" sz="10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84" name="타원 83"/>
            <p:cNvSpPr/>
            <p:nvPr/>
          </p:nvSpPr>
          <p:spPr>
            <a:xfrm>
              <a:off x="2627784" y="1988840"/>
              <a:ext cx="1152128" cy="115212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b="1" dirty="0" err="1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고안전</a:t>
              </a:r>
              <a:endParaRPr lang="en-US" altLang="ko-KR" sz="14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ko-KR" sz="1000" b="1" dirty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(High </a:t>
              </a:r>
              <a:r>
                <a:rPr lang="en-US" altLang="ko-KR" sz="1000" b="1" dirty="0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Safety)</a:t>
              </a:r>
              <a:endParaRPr lang="en-US" altLang="ko-KR" sz="10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85" name="타원 84"/>
            <p:cNvSpPr/>
            <p:nvPr/>
          </p:nvSpPr>
          <p:spPr>
            <a:xfrm>
              <a:off x="4572000" y="1988840"/>
              <a:ext cx="1152128" cy="115212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b="1" dirty="0" err="1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고지능</a:t>
              </a:r>
              <a:endParaRPr lang="en-US" altLang="ko-KR" sz="1400" b="1" dirty="0" smtClean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ko-KR" sz="1000" b="1" dirty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(High </a:t>
              </a:r>
              <a:r>
                <a:rPr lang="en-US" altLang="ko-KR" sz="1000" b="1" dirty="0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Intelligence)</a:t>
              </a:r>
              <a:endParaRPr lang="en-US" altLang="ko-KR" sz="10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86" name="타원 85"/>
            <p:cNvSpPr/>
            <p:nvPr/>
          </p:nvSpPr>
          <p:spPr>
            <a:xfrm>
              <a:off x="6516216" y="1988840"/>
              <a:ext cx="1152128" cy="115212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2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b="1" dirty="0" err="1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고환경</a:t>
              </a:r>
              <a:endParaRPr lang="en-US" altLang="ko-KR" sz="1400" b="1" dirty="0" smtClean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ko-KR" sz="1000" b="1" dirty="0" smtClean="0">
                  <a:solidFill>
                    <a:schemeClr val="accent1">
                      <a:lumMod val="7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(Ecofriendly)</a:t>
              </a:r>
              <a:endParaRPr lang="en-US" altLang="ko-KR" sz="1000" b="1" dirty="0">
                <a:solidFill>
                  <a:schemeClr val="accent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3547338" y="4356639"/>
            <a:ext cx="2049324" cy="1304609"/>
            <a:chOff x="3560423" y="4356639"/>
            <a:chExt cx="2049324" cy="1304609"/>
          </a:xfrm>
        </p:grpSpPr>
        <p:cxnSp>
          <p:nvCxnSpPr>
            <p:cNvPr id="69" name="직선 연결선 6"/>
            <p:cNvCxnSpPr/>
            <p:nvPr/>
          </p:nvCxnSpPr>
          <p:spPr>
            <a:xfrm flipV="1">
              <a:off x="5077420" y="4794442"/>
              <a:ext cx="522905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 flipV="1">
              <a:off x="3560423" y="4794442"/>
              <a:ext cx="522906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육각형 70"/>
            <p:cNvSpPr/>
            <p:nvPr/>
          </p:nvSpPr>
          <p:spPr>
            <a:xfrm>
              <a:off x="4088039" y="4356639"/>
              <a:ext cx="983998" cy="864000"/>
            </a:xfrm>
            <a:prstGeom prst="hexagon">
              <a:avLst/>
            </a:prstGeom>
            <a:solidFill>
              <a:schemeClr val="bg1"/>
            </a:solidFill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72" name="타원 71"/>
            <p:cNvSpPr/>
            <p:nvPr/>
          </p:nvSpPr>
          <p:spPr>
            <a:xfrm>
              <a:off x="3560423" y="4737317"/>
              <a:ext cx="115200" cy="1152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73" name="타원 72"/>
            <p:cNvSpPr/>
            <p:nvPr/>
          </p:nvSpPr>
          <p:spPr>
            <a:xfrm>
              <a:off x="5494547" y="4737317"/>
              <a:ext cx="115200" cy="11520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74" name="타원 73"/>
            <p:cNvSpPr/>
            <p:nvPr/>
          </p:nvSpPr>
          <p:spPr>
            <a:xfrm>
              <a:off x="4499992" y="5546048"/>
              <a:ext cx="115200" cy="11520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153037" y="4437112"/>
              <a:ext cx="8640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기존</a:t>
              </a:r>
              <a:endPara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에너지</a:t>
              </a:r>
              <a:endParaRPr lang="en-US" altLang="ko-K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</a:t>
              </a: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슈</a:t>
              </a:r>
            </a:p>
          </p:txBody>
        </p:sp>
        <p:cxnSp>
          <p:nvCxnSpPr>
            <p:cNvPr id="96" name="직선 연결선 95"/>
            <p:cNvCxnSpPr/>
            <p:nvPr/>
          </p:nvCxnSpPr>
          <p:spPr>
            <a:xfrm>
              <a:off x="4572000" y="5229200"/>
              <a:ext cx="0" cy="360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3" name="직사각형 102"/>
          <p:cNvSpPr/>
          <p:nvPr/>
        </p:nvSpPr>
        <p:spPr>
          <a:xfrm>
            <a:off x="719572" y="3522494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공급 전환</a:t>
            </a:r>
            <a:r>
              <a:rPr lang="en-US" altLang="ko-KR" sz="1600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600" b="1" dirty="0" err="1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접근성</a:t>
            </a:r>
            <a:r>
              <a:rPr lang="ko-KR" altLang="en-US" sz="1600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향상</a:t>
            </a:r>
            <a:r>
              <a:rPr lang="en-US" altLang="ko-KR" sz="1600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600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적정가격형성</a:t>
            </a:r>
            <a:r>
              <a:rPr lang="en-US" altLang="ko-KR" sz="1600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600" b="1" dirty="0" err="1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탈탄소화</a:t>
            </a:r>
            <a:r>
              <a:rPr lang="ko-KR" altLang="en-US" sz="1600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등의 방법으로 개선 필요</a:t>
            </a:r>
            <a:endParaRPr lang="ko-KR" altLang="en-US" sz="1600" b="1" dirty="0">
              <a:solidFill>
                <a:srgbClr val="191D6A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0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5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63" name="TextBox 62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Ⅱ-1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기존에너지 이슈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51520" y="1712129"/>
            <a:ext cx="8496944" cy="5029239"/>
            <a:chOff x="251520" y="1616314"/>
            <a:chExt cx="8496944" cy="5029239"/>
          </a:xfrm>
        </p:grpSpPr>
        <p:sp>
          <p:nvSpPr>
            <p:cNvPr id="49" name="직사각형 48"/>
            <p:cNvSpPr/>
            <p:nvPr/>
          </p:nvSpPr>
          <p:spPr>
            <a:xfrm>
              <a:off x="2987824" y="2172443"/>
              <a:ext cx="5688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목표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’35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년 전력수요의 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15% 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감축</a:t>
              </a:r>
              <a:endParaRPr lang="ko-KR" altLang="en-US" sz="1200" spc="-5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과제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 세율조정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전기요금 체계개선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ICT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수요관리 시스템구축 등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0" name="모서리가 둥근 직사각형 49"/>
            <p:cNvSpPr/>
            <p:nvPr/>
          </p:nvSpPr>
          <p:spPr>
            <a:xfrm>
              <a:off x="2805634" y="3683990"/>
              <a:ext cx="5760000" cy="36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40E80">
                    <a:alpha val="74902"/>
                  </a:srgbClr>
                </a:gs>
                <a:gs pos="50000">
                  <a:srgbClr val="0054D0">
                    <a:alpha val="84706"/>
                  </a:srgbClr>
                </a:gs>
                <a:gs pos="100000">
                  <a:srgbClr val="004CBC">
                    <a:alpha val="6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1B416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2" name="모서리가 둥근 직사각형 51"/>
            <p:cNvSpPr/>
            <p:nvPr/>
          </p:nvSpPr>
          <p:spPr>
            <a:xfrm>
              <a:off x="251520" y="1616314"/>
              <a:ext cx="2300849" cy="500369"/>
            </a:xfrm>
            <a:prstGeom prst="roundRect">
              <a:avLst>
                <a:gd name="adj" fmla="val 50000"/>
              </a:avLst>
            </a:prstGeom>
            <a:noFill/>
            <a:ln w="38100" cap="flat">
              <a:gradFill flip="none" rotWithShape="1">
                <a:gsLst>
                  <a:gs pos="63000">
                    <a:srgbClr val="1367AD"/>
                  </a:gs>
                  <a:gs pos="0">
                    <a:srgbClr val="199CFF"/>
                  </a:gs>
                  <a:gs pos="100000">
                    <a:srgbClr val="092867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수요관리 중심의 </a:t>
              </a:r>
              <a:endPara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 정책전환</a:t>
              </a:r>
              <a:endPara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4" name="타원 53"/>
            <p:cNvSpPr/>
            <p:nvPr/>
          </p:nvSpPr>
          <p:spPr>
            <a:xfrm>
              <a:off x="8508716" y="3632651"/>
              <a:ext cx="129600" cy="129600"/>
            </a:xfrm>
            <a:prstGeom prst="ellips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5" name="모서리가 둥근 직사각형 54"/>
            <p:cNvSpPr/>
            <p:nvPr/>
          </p:nvSpPr>
          <p:spPr>
            <a:xfrm rot="7427714">
              <a:off x="2658086" y="1783925"/>
              <a:ext cx="468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0AEEE"/>
                </a:gs>
                <a:gs pos="72000">
                  <a:srgbClr val="47A1EB"/>
                </a:gs>
                <a:gs pos="100000">
                  <a:srgbClr val="1989E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6" name="타원 55"/>
            <p:cNvSpPr/>
            <p:nvPr/>
          </p:nvSpPr>
          <p:spPr>
            <a:xfrm>
              <a:off x="2487569" y="1816678"/>
              <a:ext cx="129600" cy="129600"/>
            </a:xfrm>
            <a:prstGeom prst="ellipse">
              <a:avLst/>
            </a:prstGeom>
            <a:solidFill>
              <a:srgbClr val="198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7" name="모서리가 둥근 직사각형 56"/>
            <p:cNvSpPr/>
            <p:nvPr/>
          </p:nvSpPr>
          <p:spPr>
            <a:xfrm flipV="1">
              <a:off x="2805634" y="2038164"/>
              <a:ext cx="5760000" cy="36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3A9AEA">
                    <a:alpha val="94000"/>
                  </a:srgbClr>
                </a:gs>
                <a:gs pos="50000">
                  <a:srgbClr val="66CCFF"/>
                </a:gs>
                <a:gs pos="100000">
                  <a:srgbClr val="3A9AEA">
                    <a:alpha val="67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8" name="타원 57"/>
            <p:cNvSpPr/>
            <p:nvPr/>
          </p:nvSpPr>
          <p:spPr>
            <a:xfrm>
              <a:off x="8508716" y="1987083"/>
              <a:ext cx="129600" cy="129600"/>
            </a:xfrm>
            <a:prstGeom prst="ellipse">
              <a:avLst/>
            </a:prstGeom>
            <a:solidFill>
              <a:srgbClr val="60A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9" name="모서리가 둥근 직사각형 58"/>
            <p:cNvSpPr/>
            <p:nvPr/>
          </p:nvSpPr>
          <p:spPr>
            <a:xfrm rot="12684226">
              <a:off x="2504710" y="3592153"/>
              <a:ext cx="360000" cy="468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40E80">
                    <a:alpha val="74902"/>
                  </a:srgbClr>
                </a:gs>
                <a:gs pos="50000">
                  <a:srgbClr val="0054D0">
                    <a:alpha val="85000"/>
                  </a:srgbClr>
                </a:gs>
                <a:gs pos="100000">
                  <a:srgbClr val="004CBC">
                    <a:alpha val="6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1B416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60" name="타원 59"/>
            <p:cNvSpPr/>
            <p:nvPr/>
          </p:nvSpPr>
          <p:spPr>
            <a:xfrm>
              <a:off x="2487569" y="3471665"/>
              <a:ext cx="129600" cy="129600"/>
            </a:xfrm>
            <a:prstGeom prst="ellips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251520" y="3200490"/>
              <a:ext cx="2313588" cy="500369"/>
            </a:xfrm>
            <a:prstGeom prst="roundRect">
              <a:avLst>
                <a:gd name="adj" fmla="val 50000"/>
              </a:avLst>
            </a:prstGeom>
            <a:noFill/>
            <a:ln w="38100" cap="flat">
              <a:gradFill flip="none" rotWithShape="1">
                <a:gsLst>
                  <a:gs pos="63000">
                    <a:srgbClr val="1367AD"/>
                  </a:gs>
                  <a:gs pos="0">
                    <a:srgbClr val="199CFF"/>
                  </a:gs>
                  <a:gs pos="100000">
                    <a:srgbClr val="092867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분산형</a:t>
              </a:r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발전시스템 구축</a:t>
              </a:r>
              <a:endPara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059832" y="3920570"/>
              <a:ext cx="5688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목표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’35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년 발전량의 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15%</a:t>
              </a:r>
              <a:r>
                <a:rPr lang="ko-KR" altLang="en-US" sz="1200" spc="-50" dirty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이상을 </a:t>
              </a:r>
              <a:r>
                <a:rPr lang="ko-KR" altLang="en-US" sz="1200" spc="-50" dirty="0" err="1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분산형으로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공급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과제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송전제약 사전검토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err="1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분산형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전원 확대 등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2987824" y="5445224"/>
              <a:ext cx="5688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목표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신규 발전소에 대한 최신 온실가스 감축기술 적용</a:t>
              </a:r>
              <a:endParaRPr lang="ko-KR" altLang="en-US" sz="1200" spc="-5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과제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기후변화 대응제고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원전 안전성 강화 등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251520" y="4889095"/>
              <a:ext cx="2300849" cy="500369"/>
            </a:xfrm>
            <a:prstGeom prst="roundRect">
              <a:avLst>
                <a:gd name="adj" fmla="val 50000"/>
              </a:avLst>
            </a:prstGeom>
            <a:noFill/>
            <a:ln w="38100" cap="flat">
              <a:gradFill flip="none" rotWithShape="1">
                <a:gsLst>
                  <a:gs pos="63000">
                    <a:srgbClr val="1367AD"/>
                  </a:gs>
                  <a:gs pos="0">
                    <a:srgbClr val="199CFF"/>
                  </a:gs>
                  <a:gs pos="100000">
                    <a:srgbClr val="092867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환경</a:t>
              </a:r>
              <a:r>
                <a:rPr lang="en-US" altLang="ko-KR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안전과의 </a:t>
              </a:r>
              <a:endPara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조화를 모색</a:t>
              </a:r>
              <a:endPara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 rot="7427714">
              <a:off x="2658086" y="5056706"/>
              <a:ext cx="468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0AEEE"/>
                </a:gs>
                <a:gs pos="72000">
                  <a:srgbClr val="47A1EB"/>
                </a:gs>
                <a:gs pos="100000">
                  <a:srgbClr val="1989E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2487569" y="5089459"/>
              <a:ext cx="129600" cy="129600"/>
            </a:xfrm>
            <a:prstGeom prst="ellipse">
              <a:avLst/>
            </a:prstGeom>
            <a:solidFill>
              <a:srgbClr val="198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30" name="모서리가 둥근 직사각형 29"/>
            <p:cNvSpPr/>
            <p:nvPr/>
          </p:nvSpPr>
          <p:spPr>
            <a:xfrm flipV="1">
              <a:off x="2805634" y="5310945"/>
              <a:ext cx="5760000" cy="36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3A9AEA">
                    <a:alpha val="94000"/>
                  </a:srgbClr>
                </a:gs>
                <a:gs pos="50000">
                  <a:srgbClr val="66CCFF"/>
                </a:gs>
                <a:gs pos="100000">
                  <a:srgbClr val="3A9AEA">
                    <a:alpha val="67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8508716" y="5259864"/>
              <a:ext cx="129600" cy="129600"/>
            </a:xfrm>
            <a:prstGeom prst="ellipse">
              <a:avLst/>
            </a:prstGeom>
            <a:solidFill>
              <a:srgbClr val="60A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2" name="그룹 45"/>
          <p:cNvGrpSpPr/>
          <p:nvPr/>
        </p:nvGrpSpPr>
        <p:grpSpPr>
          <a:xfrm>
            <a:off x="323528" y="887353"/>
            <a:ext cx="2547492" cy="582042"/>
            <a:chOff x="998653" y="1311052"/>
            <a:chExt cx="2547492" cy="582042"/>
          </a:xfrm>
        </p:grpSpPr>
        <p:sp>
          <p:nvSpPr>
            <p:cNvPr id="34" name="직사각형 33"/>
            <p:cNvSpPr/>
            <p:nvPr/>
          </p:nvSpPr>
          <p:spPr>
            <a:xfrm>
              <a:off x="998653" y="1354485"/>
              <a:ext cx="2547492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나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최근 에너지정책방향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0" lvl="1" algn="ctr"/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(`14 </a:t>
              </a:r>
              <a:r>
                <a:rPr lang="ko-KR" altLang="en-US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제</a:t>
              </a:r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2</a:t>
              </a:r>
              <a:r>
                <a:rPr lang="ko-KR" altLang="en-US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에너지기본계획</a:t>
              </a:r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)</a:t>
              </a: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0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5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63" name="TextBox 62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Ⅱ-1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기존에너지 이슈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51520" y="1712129"/>
            <a:ext cx="8496944" cy="5029239"/>
            <a:chOff x="251520" y="1784137"/>
            <a:chExt cx="8496944" cy="5029239"/>
          </a:xfrm>
        </p:grpSpPr>
        <p:sp>
          <p:nvSpPr>
            <p:cNvPr id="49" name="직사각형 48"/>
            <p:cNvSpPr/>
            <p:nvPr/>
          </p:nvSpPr>
          <p:spPr>
            <a:xfrm>
              <a:off x="2987824" y="2340266"/>
              <a:ext cx="5688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목표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해외 자원개발 역량강화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err="1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신재생에너지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보급 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11%</a:t>
              </a:r>
              <a:endParaRPr lang="ko-KR" altLang="en-US" sz="1200" spc="-5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과제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자원개발 공기업 내실화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err="1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신재생보급확대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국제공조 강화 등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0" name="모서리가 둥근 직사각형 49"/>
            <p:cNvSpPr/>
            <p:nvPr/>
          </p:nvSpPr>
          <p:spPr>
            <a:xfrm>
              <a:off x="2805634" y="3851813"/>
              <a:ext cx="5760000" cy="36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40E80">
                    <a:alpha val="74902"/>
                  </a:srgbClr>
                </a:gs>
                <a:gs pos="50000">
                  <a:srgbClr val="0054D0">
                    <a:alpha val="84706"/>
                  </a:srgbClr>
                </a:gs>
                <a:gs pos="100000">
                  <a:srgbClr val="004CBC">
                    <a:alpha val="6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1B416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2" name="모서리가 둥근 직사각형 51"/>
            <p:cNvSpPr/>
            <p:nvPr/>
          </p:nvSpPr>
          <p:spPr>
            <a:xfrm>
              <a:off x="251520" y="1784137"/>
              <a:ext cx="2300849" cy="500369"/>
            </a:xfrm>
            <a:prstGeom prst="roundRect">
              <a:avLst>
                <a:gd name="adj" fmla="val 50000"/>
              </a:avLst>
            </a:prstGeom>
            <a:noFill/>
            <a:ln w="38100" cap="flat">
              <a:gradFill flip="none" rotWithShape="1">
                <a:gsLst>
                  <a:gs pos="63000">
                    <a:srgbClr val="1367AD"/>
                  </a:gs>
                  <a:gs pos="0">
                    <a:srgbClr val="199CFF"/>
                  </a:gs>
                  <a:gs pos="100000">
                    <a:srgbClr val="092867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 안보의 강화와</a:t>
              </a:r>
              <a:endPara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안정적 공급</a:t>
              </a:r>
              <a:endPara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4" name="타원 53"/>
            <p:cNvSpPr/>
            <p:nvPr/>
          </p:nvSpPr>
          <p:spPr>
            <a:xfrm>
              <a:off x="8508716" y="3800474"/>
              <a:ext cx="129600" cy="129600"/>
            </a:xfrm>
            <a:prstGeom prst="ellips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5" name="모서리가 둥근 직사각형 54"/>
            <p:cNvSpPr/>
            <p:nvPr/>
          </p:nvSpPr>
          <p:spPr>
            <a:xfrm rot="7427714">
              <a:off x="2658086" y="1951748"/>
              <a:ext cx="468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0AEEE"/>
                </a:gs>
                <a:gs pos="72000">
                  <a:srgbClr val="47A1EB"/>
                </a:gs>
                <a:gs pos="100000">
                  <a:srgbClr val="1989E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6" name="타원 55"/>
            <p:cNvSpPr/>
            <p:nvPr/>
          </p:nvSpPr>
          <p:spPr>
            <a:xfrm>
              <a:off x="2487569" y="1984501"/>
              <a:ext cx="129600" cy="129600"/>
            </a:xfrm>
            <a:prstGeom prst="ellipse">
              <a:avLst/>
            </a:prstGeom>
            <a:solidFill>
              <a:srgbClr val="198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7" name="모서리가 둥근 직사각형 56"/>
            <p:cNvSpPr/>
            <p:nvPr/>
          </p:nvSpPr>
          <p:spPr>
            <a:xfrm flipV="1">
              <a:off x="2805634" y="2205987"/>
              <a:ext cx="5760000" cy="36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3A9AEA">
                    <a:alpha val="94000"/>
                  </a:srgbClr>
                </a:gs>
                <a:gs pos="50000">
                  <a:srgbClr val="66CCFF"/>
                </a:gs>
                <a:gs pos="100000">
                  <a:srgbClr val="3A9AEA">
                    <a:alpha val="67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8" name="타원 57"/>
            <p:cNvSpPr/>
            <p:nvPr/>
          </p:nvSpPr>
          <p:spPr>
            <a:xfrm>
              <a:off x="8508716" y="2154906"/>
              <a:ext cx="129600" cy="129600"/>
            </a:xfrm>
            <a:prstGeom prst="ellipse">
              <a:avLst/>
            </a:prstGeom>
            <a:solidFill>
              <a:srgbClr val="60A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59" name="모서리가 둥근 직사각형 58"/>
            <p:cNvSpPr/>
            <p:nvPr/>
          </p:nvSpPr>
          <p:spPr>
            <a:xfrm rot="12684226">
              <a:off x="2504710" y="3759976"/>
              <a:ext cx="360000" cy="468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40E80">
                    <a:alpha val="74902"/>
                  </a:srgbClr>
                </a:gs>
                <a:gs pos="50000">
                  <a:srgbClr val="0054D0">
                    <a:alpha val="85000"/>
                  </a:srgbClr>
                </a:gs>
                <a:gs pos="100000">
                  <a:srgbClr val="004CBC">
                    <a:alpha val="6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1B416F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60" name="타원 59"/>
            <p:cNvSpPr/>
            <p:nvPr/>
          </p:nvSpPr>
          <p:spPr>
            <a:xfrm>
              <a:off x="2487569" y="3639488"/>
              <a:ext cx="129600" cy="129600"/>
            </a:xfrm>
            <a:prstGeom prst="ellipse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251520" y="3368313"/>
              <a:ext cx="2313588" cy="500369"/>
            </a:xfrm>
            <a:prstGeom prst="roundRect">
              <a:avLst>
                <a:gd name="adj" fmla="val 50000"/>
              </a:avLst>
            </a:prstGeom>
            <a:noFill/>
            <a:ln w="38100" cap="flat">
              <a:gradFill flip="none" rotWithShape="1">
                <a:gsLst>
                  <a:gs pos="63000">
                    <a:srgbClr val="1367AD"/>
                  </a:gs>
                  <a:gs pos="0">
                    <a:srgbClr val="199CFF"/>
                  </a:gs>
                  <a:gs pos="100000">
                    <a:srgbClr val="092867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원별</a:t>
              </a:r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안정적 </a:t>
              </a:r>
              <a:endPara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공급체계 구축</a:t>
              </a:r>
              <a:endPara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3059832" y="4088393"/>
              <a:ext cx="5688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목표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전통에너지의 안정적 공급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과제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도입선 다변화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국내 비축여력 강화 등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2987824" y="5613047"/>
              <a:ext cx="56886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목표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15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년 </a:t>
              </a:r>
              <a:r>
                <a:rPr lang="ko-KR" altLang="en-US" sz="1200" spc="-50" dirty="0" err="1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부터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에너지 </a:t>
              </a:r>
              <a:r>
                <a:rPr lang="ko-KR" altLang="en-US" sz="1200" spc="-50" dirty="0" err="1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바우처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제도 도입</a:t>
              </a:r>
              <a:endParaRPr lang="ko-KR" altLang="en-US" sz="1200" spc="-5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marL="180975" indent="-180975" latinLnBrk="0">
                <a:lnSpc>
                  <a:spcPct val="150000"/>
                </a:lnSpc>
                <a:buSzPct val="80000"/>
                <a:buFont typeface="Wingdings" panose="05000000000000000000" pitchFamily="2" charset="2"/>
                <a:buChar char="§"/>
              </a:pPr>
              <a:r>
                <a:rPr lang="ko-KR" altLang="en-US" sz="12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주요 과제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/>
              </a:r>
              <a:b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</a:b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에너지복지 강화</a:t>
              </a:r>
              <a:r>
                <a:rPr lang="en-US" altLang="ko-KR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200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 갈등관리의 선제적 대응 등</a:t>
              </a:r>
              <a:endParaRPr lang="en-US" altLang="ko-KR" sz="1200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251520" y="5056918"/>
              <a:ext cx="2300849" cy="500369"/>
            </a:xfrm>
            <a:prstGeom prst="roundRect">
              <a:avLst>
                <a:gd name="adj" fmla="val 50000"/>
              </a:avLst>
            </a:prstGeom>
            <a:noFill/>
            <a:ln w="38100" cap="flat">
              <a:gradFill flip="none" rotWithShape="1">
                <a:gsLst>
                  <a:gs pos="63000">
                    <a:srgbClr val="1367AD"/>
                  </a:gs>
                  <a:gs pos="0">
                    <a:srgbClr val="199CFF"/>
                  </a:gs>
                  <a:gs pos="100000">
                    <a:srgbClr val="092867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국민과 함께하는</a:t>
              </a:r>
              <a:endPara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 정책 추진</a:t>
              </a:r>
              <a:endParaRPr lang="ko-KR" altLang="en-US" sz="1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8" name="모서리가 둥근 직사각형 27"/>
            <p:cNvSpPr/>
            <p:nvPr/>
          </p:nvSpPr>
          <p:spPr>
            <a:xfrm rot="7427714">
              <a:off x="2658086" y="5224529"/>
              <a:ext cx="468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0AEEE"/>
                </a:gs>
                <a:gs pos="72000">
                  <a:srgbClr val="47A1EB"/>
                </a:gs>
                <a:gs pos="100000">
                  <a:srgbClr val="1989E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>
              <a:off x="2487569" y="5257282"/>
              <a:ext cx="129600" cy="129600"/>
            </a:xfrm>
            <a:prstGeom prst="ellipse">
              <a:avLst/>
            </a:prstGeom>
            <a:solidFill>
              <a:srgbClr val="198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30" name="모서리가 둥근 직사각형 29"/>
            <p:cNvSpPr/>
            <p:nvPr/>
          </p:nvSpPr>
          <p:spPr>
            <a:xfrm flipV="1">
              <a:off x="2805634" y="5478768"/>
              <a:ext cx="5760000" cy="36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3A9AEA">
                    <a:alpha val="94000"/>
                  </a:srgbClr>
                </a:gs>
                <a:gs pos="50000">
                  <a:srgbClr val="66CCFF"/>
                </a:gs>
                <a:gs pos="100000">
                  <a:srgbClr val="3A9AEA">
                    <a:alpha val="67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31" name="타원 30"/>
            <p:cNvSpPr/>
            <p:nvPr/>
          </p:nvSpPr>
          <p:spPr>
            <a:xfrm>
              <a:off x="8508716" y="5427687"/>
              <a:ext cx="129600" cy="129600"/>
            </a:xfrm>
            <a:prstGeom prst="ellipse">
              <a:avLst/>
            </a:prstGeom>
            <a:solidFill>
              <a:srgbClr val="60A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3" name="그룹 45"/>
          <p:cNvGrpSpPr/>
          <p:nvPr/>
        </p:nvGrpSpPr>
        <p:grpSpPr>
          <a:xfrm>
            <a:off x="323528" y="887353"/>
            <a:ext cx="2547492" cy="582042"/>
            <a:chOff x="998653" y="1311052"/>
            <a:chExt cx="2547492" cy="582042"/>
          </a:xfrm>
        </p:grpSpPr>
        <p:sp>
          <p:nvSpPr>
            <p:cNvPr id="34" name="직사각형 33"/>
            <p:cNvSpPr/>
            <p:nvPr/>
          </p:nvSpPr>
          <p:spPr>
            <a:xfrm>
              <a:off x="998653" y="1354485"/>
              <a:ext cx="2547492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나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최근 에너지정책방향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0" lvl="1" algn="ctr"/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(`14 </a:t>
              </a:r>
              <a:r>
                <a:rPr lang="ko-KR" altLang="en-US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제</a:t>
              </a:r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2</a:t>
              </a:r>
              <a:r>
                <a:rPr lang="ko-KR" altLang="en-US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에너지기본계획</a:t>
              </a:r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)</a:t>
              </a: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0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Ⅱ-1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기존에너지 이슈</a:t>
              </a: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395536" y="1700808"/>
            <a:ext cx="4320480" cy="432048"/>
          </a:xfrm>
          <a:prstGeom prst="rect">
            <a:avLst/>
          </a:pr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원전 등 에너지 시설에 대한 안전수준의 강화</a:t>
            </a:r>
            <a:endParaRPr lang="ko-KR" altLang="en-US" sz="16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51520" y="220486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원전 부지 안전성 점검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가동 원전 핵심서리 내진성능 보강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대피요령 교육 체험시설 건립 등 추진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전력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•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석유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•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가스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시설에 대한 내진기준 정비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지진 발생 등에 대비한 에너지 수급 비상공급 시스템 강화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원전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•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가스저장소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•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발전소 등 에너지시설에 대한 해킹 대응체제 보강 및 정보보안 인력과 예산 확대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전통시장 등 노후 설비에 대한 안전관리 강화를 위한 지원확대</a:t>
            </a:r>
            <a:endParaRPr lang="en-US" altLang="ko-KR" sz="1100" b="1" spc="-50" dirty="0" smtClean="0">
              <a:ln w="12700">
                <a:solidFill>
                  <a:prstClr val="white">
                    <a:alpha val="0"/>
                  </a:prst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536" y="3573016"/>
            <a:ext cx="4320480" cy="432048"/>
          </a:xfrm>
          <a:prstGeom prst="rect">
            <a:avLst/>
          </a:pr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친환경적 에너지 수급기반 구축 및 제도 개선</a:t>
            </a:r>
            <a:endParaRPr lang="ko-KR" altLang="en-US" sz="16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51520" y="41490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新기후체제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유가변동 등에 대응한 친환경적 에너지 생산을 지속 확대하는 중장기 수급안정대책마련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산업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•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수송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•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공공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등 특화된 에너지 소비 효율화 강화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자원개발 공기업의 구조조정을 통해 영업이익 흑자전화 등의 성과를 창출하기 위한 지원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에너지시장 활성화를 위한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에너지원별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제도개선을 추진</a:t>
            </a: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95536" y="5517232"/>
            <a:ext cx="4320480" cy="432048"/>
          </a:xfrm>
          <a:prstGeom prst="rect">
            <a:avLst/>
          </a:prstGeom>
          <a:solidFill>
            <a:schemeClr val="accent1">
              <a:lumMod val="7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에너지복지 확대 및 사각지대 최소화</a:t>
            </a:r>
            <a:endParaRPr lang="ko-KR" altLang="en-US" sz="16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1520" y="602128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바우처와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전기요금 할인 등을 통하여 에너지복지 수급대상 및 지원수준의 지속확대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저소득 가수 실태조사를 통해 지원대상의 추가 확대 검토</a:t>
            </a: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11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8" name="그룹 45"/>
          <p:cNvGrpSpPr/>
          <p:nvPr/>
        </p:nvGrpSpPr>
        <p:grpSpPr>
          <a:xfrm>
            <a:off x="323528" y="887353"/>
            <a:ext cx="2547492" cy="582042"/>
            <a:chOff x="998653" y="1311052"/>
            <a:chExt cx="2547492" cy="582042"/>
          </a:xfrm>
        </p:grpSpPr>
        <p:sp>
          <p:nvSpPr>
            <p:cNvPr id="19" name="직사각형 18"/>
            <p:cNvSpPr/>
            <p:nvPr/>
          </p:nvSpPr>
          <p:spPr>
            <a:xfrm>
              <a:off x="998653" y="1354485"/>
              <a:ext cx="2547492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다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최근 에너지정책방향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0" lvl="1" algn="ctr"/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(`17 </a:t>
              </a:r>
              <a:r>
                <a:rPr lang="ko-KR" altLang="en-US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산업통상자원부 업무보고</a:t>
              </a:r>
              <a:r>
                <a:rPr lang="en-US" altLang="ko-KR" sz="11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)</a:t>
              </a: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0"/>
          <p:cNvGrpSpPr/>
          <p:nvPr/>
        </p:nvGrpSpPr>
        <p:grpSpPr>
          <a:xfrm>
            <a:off x="683568" y="1700808"/>
            <a:ext cx="7992888" cy="1153121"/>
            <a:chOff x="998653" y="1354485"/>
            <a:chExt cx="7992888" cy="1153121"/>
          </a:xfrm>
        </p:grpSpPr>
        <p:sp>
          <p:nvSpPr>
            <p:cNvPr id="13" name="1989.08"/>
            <p:cNvSpPr txBox="1"/>
            <p:nvPr/>
          </p:nvSpPr>
          <p:spPr>
            <a:xfrm>
              <a:off x="1358693" y="1768942"/>
              <a:ext cx="7632848" cy="73866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IT, 3D </a:t>
              </a:r>
              <a:r>
                <a:rPr lang="ko-KR" altLang="en-US" sz="1400" b="1" spc="-50" dirty="0" err="1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프린팅</a:t>
              </a:r>
              <a:r>
                <a:rPr lang="ko-KR" altLang="en-US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지질 토목 등 여러 분야의 기술을 접목하여 시추기술이 개발되어 생산을 가능케 함</a:t>
              </a:r>
              <a:r>
                <a:rPr lang="en-US" altLang="ko-KR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기술력 향상으로 </a:t>
              </a:r>
              <a:r>
                <a:rPr lang="en-US" altLang="ko-KR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1</a:t>
              </a:r>
              <a:r>
                <a:rPr lang="ko-KR" altLang="en-US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년에 </a:t>
              </a:r>
              <a:r>
                <a:rPr lang="en-US" altLang="ko-KR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20%</a:t>
              </a:r>
              <a:r>
                <a:rPr lang="ko-KR" altLang="en-US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이상 생산력이 높아진 것으로 판단</a:t>
              </a:r>
              <a:endParaRPr lang="en-US" altLang="ko-KR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998653" y="1354485"/>
              <a:ext cx="31261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에너지와 </a:t>
              </a:r>
              <a:r>
                <a:rPr lang="ko-KR" altLang="en-US" b="1" dirty="0" err="1" smtClean="0"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연관분야의</a:t>
              </a:r>
              <a:r>
                <a:rPr lang="ko-KR" altLang="en-US" b="1" dirty="0" smtClean="0"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 </a:t>
              </a:r>
              <a:r>
                <a:rPr lang="ko-KR" altLang="en-US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융</a:t>
              </a:r>
              <a:r>
                <a:rPr lang="en-US" altLang="ko-KR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•</a:t>
              </a:r>
              <a:r>
                <a:rPr lang="ko-KR" altLang="en-US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복합</a:t>
              </a:r>
              <a:endParaRPr lang="ko-KR" altLang="en-US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683568" y="3284984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풍력 발전 </a:t>
            </a:r>
            <a:r>
              <a:rPr lang="ko-KR" altLang="en-US" b="1" dirty="0" err="1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기대량</a:t>
            </a:r>
            <a:r>
              <a:rPr lang="ko-KR" altLang="en-US" b="1" dirty="0" smtClean="0"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확대</a:t>
            </a:r>
            <a:endParaRPr lang="ko-KR" altLang="en-US" b="1" dirty="0">
              <a:solidFill>
                <a:srgbClr val="191D6A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grpSp>
        <p:nvGrpSpPr>
          <p:cNvPr id="5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6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48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Ⅱ-2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에너지 </a:t>
              </a:r>
              <a:r>
                <a:rPr lang="ko-KR" altLang="en-US" sz="2000" b="1" dirty="0" err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신산업과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r>
                <a:rPr lang="ko-KR" altLang="en-US" sz="2000" b="1" dirty="0" err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트렌드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323528" y="887353"/>
            <a:ext cx="4687502" cy="412765"/>
            <a:chOff x="998653" y="1311052"/>
            <a:chExt cx="4687502" cy="412765"/>
          </a:xfrm>
        </p:grpSpPr>
        <p:sp>
          <p:nvSpPr>
            <p:cNvPr id="47" name="직사각형 46"/>
            <p:cNvSpPr/>
            <p:nvPr/>
          </p:nvSpPr>
          <p:spPr>
            <a:xfrm>
              <a:off x="998653" y="1354485"/>
              <a:ext cx="46875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가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非전통자원과 신재생 에너지의 비약적 발전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1989.08"/>
          <p:cNvSpPr txBox="1"/>
          <p:nvPr/>
        </p:nvSpPr>
        <p:spPr>
          <a:xfrm>
            <a:off x="1043608" y="3784809"/>
            <a:ext cx="7264570" cy="3777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풍력발전은 </a:t>
            </a:r>
            <a:r>
              <a:rPr lang="en-US" altLang="ko-KR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IT</a:t>
            </a:r>
            <a:r>
              <a:rPr lang="ko-KR" altLang="en-US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기술</a:t>
            </a:r>
            <a:r>
              <a:rPr lang="en-US" altLang="ko-KR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기상기술의 진보와 </a:t>
            </a:r>
            <a:r>
              <a:rPr lang="ko-KR" altLang="en-US" sz="1400" b="1" spc="-50" dirty="0" err="1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빅데이터의</a:t>
            </a:r>
            <a:r>
              <a:rPr lang="ko-KR" altLang="en-US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활용을 통해 발전 중</a:t>
            </a:r>
            <a:r>
              <a:rPr lang="en-US" altLang="ko-KR" sz="1400" b="1" spc="-50" dirty="0" smtClean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02873"/>
            <a:ext cx="6480720" cy="19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12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0"/>
          <p:cNvGrpSpPr/>
          <p:nvPr/>
        </p:nvGrpSpPr>
        <p:grpSpPr>
          <a:xfrm>
            <a:off x="395536" y="1412776"/>
            <a:ext cx="8604448" cy="1346594"/>
            <a:chOff x="710621" y="1354485"/>
            <a:chExt cx="8604448" cy="1346594"/>
          </a:xfrm>
        </p:grpSpPr>
        <p:sp>
          <p:nvSpPr>
            <p:cNvPr id="13" name="1989.08"/>
            <p:cNvSpPr txBox="1"/>
            <p:nvPr/>
          </p:nvSpPr>
          <p:spPr>
            <a:xfrm>
              <a:off x="710621" y="1708500"/>
              <a:ext cx="8604448" cy="99257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742950" lvl="2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기후변화대응</a:t>
              </a:r>
              <a:r>
                <a:rPr lang="en-US" altLang="ko-KR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, </a:t>
              </a: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에너지 안보</a:t>
              </a:r>
              <a:r>
                <a:rPr lang="en-US" altLang="ko-KR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, </a:t>
              </a: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수요관리 등 에너지 분야의 주요 현안을 해결하기 위한 추진 산업 </a:t>
              </a:r>
              <a:endPara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742950" lvl="2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가용 가능한 </a:t>
              </a:r>
              <a:r>
                <a:rPr lang="ko-KR" altLang="en-US" sz="1300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신기술</a:t>
              </a:r>
              <a:r>
                <a:rPr lang="en-US" altLang="ko-KR" sz="1300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•</a:t>
              </a:r>
              <a:r>
                <a:rPr lang="ko-KR" altLang="en-US" sz="1300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정보통신기술</a:t>
              </a:r>
              <a:r>
                <a:rPr lang="en-US" altLang="ko-KR" sz="1300" b="1" dirty="0" smtClean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(ICT) </a:t>
              </a: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등을 신속하게 활용하여 산업화하는 새로운 형태의 </a:t>
              </a:r>
              <a:r>
                <a:rPr lang="ko-KR" altLang="en-US" sz="13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비지니스군</a:t>
              </a: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</a:t>
              </a:r>
              <a:endPara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742950" lvl="2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에너지 패러다임 전환을 통해 에너지의 이용 효율을 높이고</a:t>
              </a:r>
              <a:r>
                <a:rPr lang="en-US" altLang="ko-KR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, </a:t>
              </a:r>
              <a:r>
                <a:rPr lang="ko-KR" altLang="en-US" sz="13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에너지를 삶의 질 제고를 위하여 활용</a:t>
              </a:r>
              <a:endPara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998653" y="1354485"/>
              <a:ext cx="15472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에너지 </a:t>
              </a:r>
              <a:r>
                <a:rPr lang="ko-KR" altLang="en-US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신산업</a:t>
              </a:r>
              <a:endPara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</p:grpSp>
      <p:grpSp>
        <p:nvGrpSpPr>
          <p:cNvPr id="3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4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48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Ⅱ-2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에너지 </a:t>
              </a:r>
              <a:r>
                <a:rPr lang="ko-KR" altLang="en-US" sz="2000" b="1" dirty="0" err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신산업과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r>
                <a:rPr lang="ko-KR" altLang="en-US" sz="2000" b="1" dirty="0" err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트렌드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5" name="그룹 45"/>
          <p:cNvGrpSpPr/>
          <p:nvPr/>
        </p:nvGrpSpPr>
        <p:grpSpPr>
          <a:xfrm>
            <a:off x="323528" y="887353"/>
            <a:ext cx="3108543" cy="412765"/>
            <a:chOff x="998653" y="1311052"/>
            <a:chExt cx="3108543" cy="412765"/>
          </a:xfrm>
        </p:grpSpPr>
        <p:sp>
          <p:nvSpPr>
            <p:cNvPr id="47" name="직사각형 46"/>
            <p:cNvSpPr/>
            <p:nvPr/>
          </p:nvSpPr>
          <p:spPr>
            <a:xfrm>
              <a:off x="998653" y="1354485"/>
              <a:ext cx="31085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나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에너지 산업 트렌드의 변화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4496496"/>
              </p:ext>
            </p:extLst>
          </p:nvPr>
        </p:nvGraphicFramePr>
        <p:xfrm>
          <a:off x="683568" y="2893897"/>
          <a:ext cx="7776864" cy="682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1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71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71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35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188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711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982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0378">
                <a:tc grid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</a:t>
                      </a:r>
                      <a:r>
                        <a:rPr lang="ko-KR" altLang="en-US" sz="1200" b="1" kern="0" spc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 </a:t>
                      </a:r>
                      <a:r>
                        <a:rPr lang="ko-KR" altLang="en-US" sz="1200" b="1" kern="0" spc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에너지신산업</a:t>
                      </a:r>
                      <a:endParaRPr lang="ko-KR" altLang="en-US" sz="1200" b="1" kern="0" spc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694">
                <a:tc>
                  <a:txBody>
                    <a:bodyPr/>
                    <a:lstStyle/>
                    <a:p>
                      <a:pPr marL="0" marR="0" lvl="0" indent="0" algn="ctr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수요자원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거래시장</a:t>
                      </a: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ko-KR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ESS</a:t>
                      </a:r>
                      <a:r>
                        <a:rPr lang="en-US" altLang="ko-KR" sz="11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통합서비스</a:t>
                      </a:r>
                      <a:endParaRPr lang="ko-KR" altLang="en-US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1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자립섬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태양광 대여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전기자동차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발전소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온배수열</a:t>
                      </a: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활용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친환경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 타운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제로</a:t>
                      </a:r>
                      <a:endParaRPr lang="en-US" altLang="ko-KR" sz="11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1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 빌딩</a:t>
                      </a: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5243290"/>
              </p:ext>
            </p:extLst>
          </p:nvPr>
        </p:nvGraphicFramePr>
        <p:xfrm>
          <a:off x="683568" y="3717032"/>
          <a:ext cx="7776863" cy="2567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1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11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77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70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276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71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0758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kern="0" spc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050" b="1" kern="0" spc="0" dirty="0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 </a:t>
                      </a:r>
                      <a:r>
                        <a:rPr lang="ko-KR" altLang="en-US" sz="1050" b="1" kern="0" spc="0" dirty="0" err="1" smtClean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트렌드</a:t>
                      </a:r>
                      <a:endParaRPr lang="ko-KR" altLang="en-US" sz="1050" b="1" kern="0" spc="0" dirty="0">
                        <a:solidFill>
                          <a:schemeClr val="bg1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개념</a:t>
                      </a:r>
                      <a:endParaRPr lang="ko-KR" altLang="en-US" sz="105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에너지산업</a:t>
                      </a:r>
                      <a:endParaRPr lang="ko-KR" altLang="en-US" sz="105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5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7375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453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</a:t>
                      </a:r>
                      <a:r>
                        <a:rPr lang="ko-KR" altLang="en-US" sz="105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 </a:t>
                      </a:r>
                      <a:endParaRPr lang="en-US" altLang="ko-KR" sz="105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메가 </a:t>
                      </a:r>
                      <a:r>
                        <a:rPr lang="ko-KR" altLang="en-US" sz="105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트렌드</a:t>
                      </a:r>
                      <a:endParaRPr lang="en-US" altLang="ko-KR" sz="105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&amp;</a:t>
                      </a:r>
                      <a:r>
                        <a:rPr lang="ko-KR" altLang="en-US" sz="105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에너지</a:t>
                      </a:r>
                      <a:endParaRPr lang="ko-KR" altLang="en-US" sz="105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스마트화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사물과 사람</a:t>
                      </a: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제품과 서비스 등이 </a:t>
                      </a:r>
                      <a:r>
                        <a:rPr lang="en-US" altLang="ko-KR" sz="9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IoT</a:t>
                      </a: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</a:t>
                      </a:r>
                      <a:r>
                        <a:rPr lang="ko-KR" altLang="en-US" sz="9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빅데이터</a:t>
                      </a: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•AI </a:t>
                      </a: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 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파괴적 기술과 접목되어 상호 연결되고 지능화되는 것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스마트미터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외부와 네트워크 통신기능이 있는   </a:t>
                      </a:r>
                      <a:r>
                        <a:rPr lang="ko-KR" altLang="en-US" sz="9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전력미터</a:t>
                      </a:r>
                      <a:endParaRPr lang="en-US" altLang="ko-KR" sz="9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“</a:t>
                      </a: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전력사용량 측정</a:t>
                      </a: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’, ‘</a:t>
                      </a:r>
                      <a:r>
                        <a:rPr lang="ko-KR" altLang="en-US" sz="9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데이터보내기</a:t>
                      </a: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”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4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marR="0" lvl="0" indent="-18000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"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서비스화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IoT</a:t>
                      </a:r>
                      <a:r>
                        <a:rPr lang="en-US" altLang="ko-KR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 파괴적 기술의 등장으로 제품단위 보다 </a:t>
                      </a:r>
                      <a:r>
                        <a:rPr lang="en-US" altLang="ko-KR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제품</a:t>
                      </a:r>
                      <a:r>
                        <a:rPr lang="en-US" altLang="ko-KR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+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</a:t>
                      </a:r>
                      <a:r>
                        <a:rPr lang="en-US" altLang="ko-KR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 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또는 </a:t>
                      </a:r>
                      <a:r>
                        <a:rPr lang="en-US" altLang="ko-KR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</a:t>
                      </a:r>
                      <a:r>
                        <a:rPr lang="en-US" altLang="ko-KR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 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중심으로 비즈니스모델 전환 가속화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ESS</a:t>
                      </a: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서비스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전기료 절감과 수익창출을 위해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      공장과 </a:t>
                      </a:r>
                      <a:r>
                        <a:rPr lang="ko-KR" altLang="en-US" sz="900" b="1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빌딩등에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ESS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설치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24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marR="0" lvl="0" indent="-18000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"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친환경화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파리협정 발표</a:t>
                      </a: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(’16.11) </a:t>
                      </a: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 글로벌 환경규범 본격화와 환경의 경제 이슈화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err="1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신재생에너지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태양광</a:t>
                      </a:r>
                      <a:r>
                        <a:rPr lang="en-US" altLang="ko-KR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풍력 등 기존 화석 연료의    재활용 혹은 재생</a:t>
                      </a:r>
                      <a:r>
                        <a:rPr lang="ko-KR" altLang="en-US" sz="900" b="1" kern="0" spc="0" baseline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가능한 에너지로의 변환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45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000" marR="0" lvl="0" indent="-18000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"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플랫폼화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다수 제품과 서비스를 서로 연결하고 통합하는 매개체를 통하여 새로운 가치를 창출하는 비즈니스 모델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친환경 </a:t>
                      </a:r>
                      <a:endParaRPr lang="en-US" altLang="ko-KR" sz="900" b="1" kern="0" spc="0" dirty="0" smtClean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에너지타운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900" b="1" kern="0" spc="0" dirty="0" smtClean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소각장과 매립장 등에  친환경 시설을 설치하여 님비현상 해결하고 동시에 에너지문제 해결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fontAlgn="base" latinLnBrk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ko-KR" altLang="en-US" sz="1100" b="1" kern="0" spc="0" dirty="0">
                        <a:solidFill>
                          <a:srgbClr val="000000"/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4770" marR="64770" marT="17907" marB="17907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149080"/>
            <a:ext cx="9906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25144"/>
            <a:ext cx="9906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73216"/>
            <a:ext cx="9906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021288"/>
            <a:ext cx="95794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13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AA.12755640.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-36512" y="2060848"/>
            <a:ext cx="4343400" cy="3427288"/>
            <a:chOff x="501768" y="2089944"/>
            <a:chExt cx="4572000" cy="3744912"/>
          </a:xfrm>
        </p:grpSpPr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677490" y="2089944"/>
              <a:ext cx="3743325" cy="3744912"/>
            </a:xfrm>
            <a:prstGeom prst="ellipse">
              <a:avLst/>
            </a:prstGeom>
            <a:noFill/>
            <a:ln w="38100" algn="ctr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ko-KR" altLang="en-US">
                <a:ea typeface="굴림" pitchFamily="50" charset="-127"/>
              </a:endParaRPr>
            </a:p>
          </p:txBody>
        </p:sp>
        <p:grpSp>
          <p:nvGrpSpPr>
            <p:cNvPr id="9" name="그룹 36"/>
            <p:cNvGrpSpPr/>
            <p:nvPr/>
          </p:nvGrpSpPr>
          <p:grpSpPr>
            <a:xfrm>
              <a:off x="501768" y="2698777"/>
              <a:ext cx="4375032" cy="2678414"/>
              <a:chOff x="457200" y="2241577"/>
              <a:chExt cx="4375032" cy="2678414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2919642" y="3024414"/>
                <a:ext cx="1912590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 dirty="0">
                  <a:solidFill>
                    <a:schemeClr val="accent6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274025" y="2460776"/>
                <a:ext cx="2380963" cy="838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dirty="0" smtClean="0">
                    <a:solidFill>
                      <a:srgbClr val="C0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에너지효율성</a:t>
                </a:r>
                <a:endParaRPr lang="ko-KR" altLang="en-US" b="1" dirty="0">
                  <a:solidFill>
                    <a:srgbClr val="C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495634" y="3206371"/>
                <a:ext cx="1817943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err="1" smtClean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분산형</a:t>
                </a:r>
                <a:r>
                  <a:rPr lang="ko-KR" altLang="en-US" sz="1600" b="1" dirty="0" smtClean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시스템</a:t>
                </a:r>
                <a:endParaRPr lang="ko-KR" altLang="en-US" sz="16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063583" y="4386591"/>
                <a:ext cx="1391720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 smtClean="0">
                    <a:solidFill>
                      <a:schemeClr val="accent2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통합적 </a:t>
                </a:r>
                <a:r>
                  <a:rPr lang="ko-KR" altLang="en-US" sz="12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가버넌스</a:t>
                </a:r>
                <a:endParaRPr lang="ko-KR" altLang="en-US" sz="1200" b="1" dirty="0">
                  <a:solidFill>
                    <a:schemeClr val="accent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2579541" y="3757140"/>
                <a:ext cx="1644634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에너지 절약</a:t>
                </a:r>
                <a:endParaRPr lang="ko-KR" altLang="en-US" sz="14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2579541" y="4386591"/>
                <a:ext cx="1428901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 smtClean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에너지 </a:t>
                </a:r>
                <a:r>
                  <a:rPr lang="ko-KR" altLang="en-US" sz="1200" b="1" dirty="0" err="1" smtClean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접근성</a:t>
                </a:r>
                <a:r>
                  <a:rPr lang="ko-KR" altLang="en-US" sz="1200" b="1" dirty="0" smtClean="0">
                    <a:solidFill>
                      <a:srgbClr val="FF00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endParaRPr lang="ko-KR" altLang="en-US" sz="12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1560240" y="3475856"/>
                <a:ext cx="1853078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 smtClean="0">
                    <a:solidFill>
                      <a:schemeClr val="accent2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안정적 소비자 가격</a:t>
                </a:r>
                <a:endParaRPr lang="ko-KR" altLang="en-US" sz="1200" b="1" dirty="0">
                  <a:solidFill>
                    <a:schemeClr val="accent2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2048945" y="3104553"/>
                <a:ext cx="2349745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dirty="0" smtClean="0">
                    <a:solidFill>
                      <a:schemeClr val="accent6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환경적 지속가능성</a:t>
                </a:r>
                <a:endParaRPr lang="ko-KR" altLang="en-US" b="1" dirty="0">
                  <a:solidFill>
                    <a:schemeClr val="accent6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1730982" y="2241577"/>
                <a:ext cx="1996840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에너지 안보</a:t>
                </a:r>
                <a:endParaRPr lang="ko-KR" altLang="en-US" sz="14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707526" y="2442145"/>
                <a:ext cx="1670422" cy="2970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b="1" dirty="0" smtClean="0">
                    <a:solidFill>
                      <a:schemeClr val="accent2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수요관</a:t>
                </a:r>
                <a:r>
                  <a:rPr lang="ko-KR" altLang="en-US" sz="1000" b="1" dirty="0">
                    <a:solidFill>
                      <a:schemeClr val="accent2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리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2200552" y="4071865"/>
                <a:ext cx="1173829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900" b="1" dirty="0" smtClean="0">
                    <a:solidFill>
                      <a:schemeClr val="accent2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에너지 복지</a:t>
                </a:r>
                <a:endParaRPr lang="ko-KR" altLang="en-US" sz="900" b="1" dirty="0">
                  <a:solidFill>
                    <a:schemeClr val="accent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1745764" y="2655601"/>
                <a:ext cx="1227885" cy="4094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b="1" dirty="0" smtClean="0">
                    <a:solidFill>
                      <a:schemeClr val="accent6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공급체</a:t>
                </a:r>
                <a:r>
                  <a:rPr lang="ko-KR" altLang="en-US" sz="1000" b="1" dirty="0">
                    <a:solidFill>
                      <a:schemeClr val="accent6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계</a:t>
                </a: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684594" y="3993184"/>
                <a:ext cx="1988872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dirty="0" smtClean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산업경쟁</a:t>
                </a:r>
                <a:r>
                  <a:rPr lang="ko-KR" altLang="en-US" b="1" dirty="0">
                    <a:solidFill>
                      <a:schemeClr val="accent5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력</a:t>
                </a:r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457200" y="2743200"/>
                <a:ext cx="1681964" cy="533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b="1" dirty="0" smtClean="0">
                    <a:solidFill>
                      <a:srgbClr val="00206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안전성 강화</a:t>
                </a:r>
                <a:endParaRPr lang="ko-KR" altLang="en-US" b="1" dirty="0">
                  <a:solidFill>
                    <a:srgbClr val="00206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0" name="AutoShape 5"/>
            <p:cNvSpPr>
              <a:spLocks noChangeArrowheads="1"/>
            </p:cNvSpPr>
            <p:nvPr/>
          </p:nvSpPr>
          <p:spPr bwMode="gray">
            <a:xfrm>
              <a:off x="4464168" y="2895600"/>
              <a:ext cx="609600" cy="2057400"/>
            </a:xfrm>
            <a:prstGeom prst="rightArrow">
              <a:avLst>
                <a:gd name="adj1" fmla="val 61269"/>
                <a:gd name="adj2" fmla="val 54398"/>
              </a:avLst>
            </a:prstGeom>
            <a:gradFill rotWithShape="0">
              <a:gsLst>
                <a:gs pos="0">
                  <a:srgbClr val="FFFFFF">
                    <a:alpha val="10001"/>
                  </a:srgbClr>
                </a:gs>
                <a:gs pos="100000">
                  <a:srgbClr val="96969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ko-KR" altLang="en-US">
                <a:ea typeface="굴림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638736" y="5237198"/>
              <a:ext cx="2002985" cy="4191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에너지 </a:t>
              </a:r>
              <a:r>
                <a:rPr lang="ko-KR" altLang="en-US" b="1" dirty="0" err="1" smtClean="0">
                  <a:solidFill>
                    <a:srgbClr val="00B0F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신산업</a:t>
              </a:r>
              <a:endParaRPr lang="ko-KR" altLang="en-US" b="1" dirty="0"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104621" y="2478715"/>
              <a:ext cx="2158222" cy="4094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융</a:t>
              </a:r>
              <a:r>
                <a:rPr lang="en-US" altLang="ko-KR" sz="14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•</a:t>
              </a:r>
              <a:r>
                <a:rPr lang="ko-KR" altLang="en-US" sz="14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복합</a:t>
              </a:r>
              <a:endParaRPr lang="en-US" altLang="ko-KR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27" name="모서리가 둥근 직사각형 26"/>
          <p:cNvSpPr/>
          <p:nvPr/>
        </p:nvSpPr>
        <p:spPr bwMode="auto">
          <a:xfrm>
            <a:off x="4499992" y="1412776"/>
            <a:ext cx="4536504" cy="4495800"/>
          </a:xfrm>
          <a:prstGeom prst="roundRect">
            <a:avLst>
              <a:gd name="adj" fmla="val 2770"/>
            </a:avLst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marL="88900" indent="-88900" latinLnBrk="0">
              <a:lnSpc>
                <a:spcPct val="140000"/>
              </a:lnSpc>
              <a:defRPr/>
            </a:pP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에너지 정책은 정책결정자와 정부에 의해 방향성결정</a:t>
            </a:r>
            <a:endParaRPr lang="en-US" altLang="ko-KR" sz="13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에너지 다소비구조를 극복하고 효율성을 증진</a:t>
            </a: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경제성 중심의 에너지 믹스를 탈피하여 외부효과를 반영한 정책 필요</a:t>
            </a: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성과위주 부처별 분산정책이 아닌 통합 </a:t>
            </a:r>
            <a:r>
              <a:rPr lang="ko-KR" altLang="en-US" sz="1300" b="1" kern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거버넌스</a:t>
            </a:r>
            <a:r>
              <a:rPr lang="ko-KR" altLang="en-US" sz="13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관리</a:t>
            </a: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환경적 측면의 지속가능성에 대한 논의 요구</a:t>
            </a: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해외 자원  확보를 위한 효율적인 지원체계 확립</a:t>
            </a: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300" b="1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 시대에 부합하는 에너지와 다른 산업 혹은 분야의 융</a:t>
            </a:r>
            <a:r>
              <a:rPr lang="ko-KR" altLang="en-US" sz="1300" b="1" kern="0" dirty="0" smtClean="0">
                <a:solidFill>
                  <a:srgbClr val="000000"/>
                </a:solidFill>
                <a:latin typeface="바탕"/>
                <a:ea typeface="바탕"/>
              </a:rPr>
              <a:t>◦</a:t>
            </a: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복합 유도</a:t>
            </a: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88900" indent="-88900" latin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3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에너지 복지측면의 서비스고도화를 위한 노력</a:t>
            </a:r>
            <a:endParaRPr lang="en-US" altLang="ko-KR" sz="13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8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29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3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Ⅱ-2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에너지 </a:t>
              </a:r>
              <a:r>
                <a:rPr lang="ko-KR" altLang="en-US" sz="2000" b="1" dirty="0" err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신산업과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r>
                <a:rPr lang="ko-KR" altLang="en-US" sz="2000" b="1" dirty="0" err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트렌드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33" name="그룹 45"/>
          <p:cNvGrpSpPr/>
          <p:nvPr/>
        </p:nvGrpSpPr>
        <p:grpSpPr>
          <a:xfrm>
            <a:off x="323528" y="887353"/>
            <a:ext cx="1898277" cy="412765"/>
            <a:chOff x="998653" y="1311052"/>
            <a:chExt cx="1898277" cy="412765"/>
          </a:xfrm>
        </p:grpSpPr>
        <p:sp>
          <p:nvSpPr>
            <p:cNvPr id="34" name="직사각형 33"/>
            <p:cNvSpPr/>
            <p:nvPr/>
          </p:nvSpPr>
          <p:spPr>
            <a:xfrm>
              <a:off x="998653" y="1354485"/>
              <a:ext cx="18982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다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정책방향 제시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14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6048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Ⅱ-3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트럼프 에너지정책의 주요내용과 영향분석</a:t>
              </a:r>
            </a:p>
          </p:txBody>
        </p:sp>
      </p:grp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7685463"/>
              </p:ext>
            </p:extLst>
          </p:nvPr>
        </p:nvGraphicFramePr>
        <p:xfrm>
          <a:off x="611560" y="3212976"/>
          <a:ext cx="7992888" cy="326916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0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57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33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 정책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세부 내용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및 영향</a:t>
                      </a:r>
                      <a:endPara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223"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 규제 철폐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파리 기후 협약 및 </a:t>
                      </a:r>
                      <a:r>
                        <a:rPr lang="ko-KR" altLang="en-US" sz="11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오바마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CAP(Climate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Action Plan),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수자원 규제의 폐지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셰일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가스 산업 쇠퇴 원인은 규제보다는 국제 유가 하락 및 경기 침체에 기인하므로 규제 철폐 효과가 의문시됨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2704"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전통자원 개발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잠재된 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50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조원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규모의 석유 가슬 개발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환경 단체 등의 반발이 예상되며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제한 없이 </a:t>
                      </a:r>
                      <a:r>
                        <a:rPr lang="ko-KR" altLang="en-US" sz="11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개발시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국제유가가 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불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수준으로 하락할 가능성 존재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223"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청정 석탄 개발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청정 석탄 기술 개발로 석탄 산업 낙후 지역 활성화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단기적 회복은 가능하나 장기적으로 석탄 산업이 하락세로 회복이 어려움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223"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 독립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OPEC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카르텔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영향으로부터의 독립</a:t>
                      </a:r>
                      <a:endParaRPr lang="en-US" altLang="ko-KR" sz="1100" baseline="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걸프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동맹국들과의 에너지 협조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100%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달성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현재 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74%)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도 </a:t>
                      </a:r>
                      <a:r>
                        <a:rPr lang="ko-KR" altLang="en-US" sz="11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가능지만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 독립 </a:t>
                      </a:r>
                      <a:r>
                        <a:rPr lang="ko-KR" altLang="en-US" sz="11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달성시에도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여전히 국제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유가의 영향을 받음 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캐나다의 사례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3396"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환경 보호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청정한 물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골기 및 천연 기념물 보호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아직 구체적인 정책이 없는 관계로 수립이 필요함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611560" y="1700808"/>
            <a:ext cx="5184576" cy="5040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미국 내 화석에너지 자원 생산 및 수출 확대 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11560" y="2420888"/>
            <a:ext cx="5184576" cy="5040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 노력 반대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45"/>
          <p:cNvGrpSpPr/>
          <p:nvPr/>
        </p:nvGrpSpPr>
        <p:grpSpPr>
          <a:xfrm>
            <a:off x="323528" y="887353"/>
            <a:ext cx="2178802" cy="412765"/>
            <a:chOff x="998653" y="1311052"/>
            <a:chExt cx="2178802" cy="412765"/>
          </a:xfrm>
        </p:grpSpPr>
        <p:sp>
          <p:nvSpPr>
            <p:cNvPr id="13" name="직사각형 12"/>
            <p:cNvSpPr/>
            <p:nvPr/>
          </p:nvSpPr>
          <p:spPr>
            <a:xfrm>
              <a:off x="998653" y="1354485"/>
              <a:ext cx="21788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가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에너지 정책 개요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15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5" name="TextBox 4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6" name="Picture 3" descr="C:\Users\admin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admin\Desktop\201611100909_6111001105871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8236" y="4293096"/>
            <a:ext cx="2815763" cy="2564904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6228184" y="4005064"/>
            <a:ext cx="2915816" cy="285293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45"/>
          <p:cNvGrpSpPr/>
          <p:nvPr/>
        </p:nvGrpSpPr>
        <p:grpSpPr>
          <a:xfrm>
            <a:off x="323528" y="887353"/>
            <a:ext cx="3757760" cy="412765"/>
            <a:chOff x="998653" y="1311052"/>
            <a:chExt cx="3757760" cy="412765"/>
          </a:xfrm>
        </p:grpSpPr>
        <p:sp>
          <p:nvSpPr>
            <p:cNvPr id="13" name="직사각형 12"/>
            <p:cNvSpPr/>
            <p:nvPr/>
          </p:nvSpPr>
          <p:spPr>
            <a:xfrm>
              <a:off x="998653" y="1354485"/>
              <a:ext cx="3757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나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트럼프 에너지 정책의 실현가능성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14"/>
          <p:cNvSpPr/>
          <p:nvPr/>
        </p:nvSpPr>
        <p:spPr>
          <a:xfrm>
            <a:off x="414668" y="14847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기후 변화 관련 규제의 철폐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457200" lvl="2"/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트럼프 및 공화당 기후 변화 대응을 위한 에너지 정책 도입을 반대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b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</a:b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오바마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대통령의 파리협정 비준도 인정하지 않고 있음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파리 기후 협약은 전세계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190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개 정부들이 탄소 배출을 줄이기 위해 자발적으로 합의한 사항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b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</a:b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미국은 온실가스를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2025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년까지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2005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년대비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20-28%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까지 감축하기로 하였음</a:t>
            </a: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2030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년까지 발전소부문 온실가스를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2005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 대비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32%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감축하기로 한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오바마의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청정전력계획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(CPP-Clean Power Plan)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폐지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b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</a:b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향후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7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년간 미국인의 임금을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30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조원 인상 효과를 기대함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16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504" y="117793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Ⅱ-3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트럼프 에너지정책의 주요내용과 영향분석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소제목"/>
          <p:cNvSpPr txBox="1"/>
          <p:nvPr/>
        </p:nvSpPr>
        <p:spPr>
          <a:xfrm>
            <a:off x="409184" y="864433"/>
            <a:ext cx="639506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r">
              <a:defRPr sz="2800" b="1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91D6A"/>
                </a:solidFill>
                <a:latin typeface="+mn-ea"/>
              </a:defRPr>
            </a:lvl1pPr>
          </a:lstStyle>
          <a:p>
            <a:pPr algn="l">
              <a:lnSpc>
                <a:spcPts val="2000"/>
              </a:lnSpc>
            </a:pPr>
            <a:r>
              <a:rPr lang="ko-KR" altLang="en-US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Ⅰ</a:t>
            </a:r>
            <a:r>
              <a:rPr lang="en-US" altLang="ko-KR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.  4</a:t>
            </a:r>
            <a:r>
              <a:rPr lang="ko-KR" altLang="en-US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산업혁명의 의의와 파급효과</a:t>
            </a:r>
            <a:endParaRPr lang="en-US" altLang="ko-KR" sz="15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</a:t>
            </a: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1. 4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산업혁명의 도래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2.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산업 패러다임의 변천과정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3. 4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산업혁명의 개념 및 특징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4. 4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산업혁명이 그리는 미래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endParaRPr lang="ko-KR" altLang="en-US" sz="1300" spc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A1E6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Ⅱ.</a:t>
            </a:r>
            <a:r>
              <a:rPr lang="en-US" altLang="ko-KR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 4</a:t>
            </a:r>
            <a:r>
              <a:rPr lang="ko-KR" altLang="en-US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산업혁명과 에너지 산업</a:t>
            </a:r>
            <a:endParaRPr lang="en-US" altLang="ko-KR" sz="15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</a:t>
            </a: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1.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기존 에너지 이슈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2.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</a:t>
            </a:r>
            <a:r>
              <a:rPr lang="ko-KR" altLang="en-US" sz="1300" spc="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신산업과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</a:t>
            </a:r>
            <a:r>
              <a:rPr lang="ko-KR" altLang="en-US" sz="1300" spc="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트렌드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3.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트럼프 에너지정책의 주요내용과 영향분석</a:t>
            </a:r>
            <a:endParaRPr lang="en-US" altLang="ko-KR" sz="15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endParaRPr lang="en-US" altLang="ko-KR" sz="15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1A1E6E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1A1E6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Ⅲ.</a:t>
            </a:r>
            <a:r>
              <a:rPr lang="en-US" altLang="ko-KR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 K - Energy 4.0</a:t>
            </a:r>
          </a:p>
          <a:p>
            <a:pPr algn="l">
              <a:lnSpc>
                <a:spcPts val="2000"/>
              </a:lnSpc>
            </a:pPr>
            <a:r>
              <a:rPr lang="en-US" altLang="ko-KR" sz="1500" b="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</a:t>
            </a: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1. Energy 4.0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특성과 개념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2. K – Energy 4.0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비전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3. Energy 4.0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적용사례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endParaRPr lang="en-US" altLang="ko-KR" sz="15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Ⅳ.  </a:t>
            </a:r>
            <a:r>
              <a:rPr lang="ko-KR" altLang="en-US" sz="15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정책제언</a:t>
            </a:r>
            <a:endParaRPr lang="en-US" altLang="ko-KR" sz="15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500" b="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	</a:t>
            </a: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1. </a:t>
            </a:r>
            <a:r>
              <a:rPr lang="ko-KR" altLang="en-US" sz="1300" spc="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융</a:t>
            </a:r>
            <a:r>
              <a:rPr lang="ko-KR" altLang="en-US" sz="1300" spc="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바탕"/>
                <a:ea typeface="바탕"/>
                <a:cs typeface="함초롬돋움" panose="02030504000101010101" pitchFamily="18" charset="-127"/>
              </a:rPr>
              <a:t>•</a:t>
            </a:r>
            <a:r>
              <a:rPr lang="ko-KR" altLang="en-US" sz="1300" spc="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복합을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위한 에너지산업 기반 확충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</a:t>
            </a: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2.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제도 개선 방안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 3.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노동시장 변화에 따른 대책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 algn="l">
              <a:lnSpc>
                <a:spcPts val="2000"/>
              </a:lnSpc>
            </a:pPr>
            <a:r>
              <a:rPr lang="en-US" altLang="ko-KR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	 4. </a:t>
            </a:r>
            <a:r>
              <a:rPr lang="ko-KR" altLang="en-US" sz="1300" spc="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트럼프 에너지정책 대응방안</a:t>
            </a:r>
            <a:endParaRPr lang="en-US" altLang="ko-KR" sz="1300" spc="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164288" y="5229200"/>
            <a:ext cx="2025652" cy="1641628"/>
            <a:chOff x="5210644" y="3848220"/>
            <a:chExt cx="3969868" cy="3009780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0644" y="3848220"/>
              <a:ext cx="3969868" cy="3009780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6931322" y="5072356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13" name="그룹 12"/>
            <p:cNvGrpSpPr/>
            <p:nvPr/>
          </p:nvGrpSpPr>
          <p:grpSpPr>
            <a:xfrm>
              <a:off x="107504" y="117793"/>
              <a:ext cx="6048672" cy="646911"/>
              <a:chOff x="107504" y="333817"/>
              <a:chExt cx="6048672" cy="64691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333817"/>
                <a:ext cx="230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CONTENTS</a:t>
                </a:r>
                <a:endPara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07504" y="734507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</p:grpSp>
        <p:pic>
          <p:nvPicPr>
            <p:cNvPr id="1027" name="Picture 3" descr="C:\Users\admin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5" name="TextBox 4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6" name="Picture 3" descr="C:\Users\admin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grpSp>
        <p:nvGrpSpPr>
          <p:cNvPr id="7" name="그룹 45"/>
          <p:cNvGrpSpPr/>
          <p:nvPr/>
        </p:nvGrpSpPr>
        <p:grpSpPr>
          <a:xfrm>
            <a:off x="323528" y="887353"/>
            <a:ext cx="3757760" cy="412765"/>
            <a:chOff x="998653" y="1311052"/>
            <a:chExt cx="3757760" cy="412765"/>
          </a:xfrm>
        </p:grpSpPr>
        <p:sp>
          <p:nvSpPr>
            <p:cNvPr id="13" name="직사각형 12"/>
            <p:cNvSpPr/>
            <p:nvPr/>
          </p:nvSpPr>
          <p:spPr>
            <a:xfrm>
              <a:off x="998653" y="1354485"/>
              <a:ext cx="3757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나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트럼프 에너지 정책의 실현가능성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직사각형 15"/>
          <p:cNvSpPr/>
          <p:nvPr/>
        </p:nvSpPr>
        <p:spPr>
          <a:xfrm>
            <a:off x="395536" y="14847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잠재된 </a:t>
            </a:r>
            <a:r>
              <a:rPr lang="ko-KR" altLang="en-US" sz="1600" b="1" dirty="0" err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셰일</a:t>
            </a: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오일 및 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부존 </a:t>
            </a: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자원 개발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향후 미국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셰일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가스 및 오일 등 잠재된 전통 자원을 개발함으로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50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조원의 경제 효과기대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b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</a:b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그에 따른 경제적 수입으로 도로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학교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다리 등과 같은 공공 인프라 재건에 투자할 계획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환경단체 및 지역 원주민의 반대하던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Keystone XL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파이프라인 공사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캐나다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알바타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주에서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/>
            </a:r>
            <a:b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</a:b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미국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네브라스카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주까지 파이프라인 주 신설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를 행정명령으로 재개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b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</a:b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기타 보호 구역으로 지정된 알래스카 지역 및 남동부 지역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(Southeastern Outer Continental Shelf)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개발 허용 예정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/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365104"/>
            <a:ext cx="3978111" cy="249289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437112"/>
            <a:ext cx="4150929" cy="234888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3131840" y="4077072"/>
            <a:ext cx="2863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[</a:t>
            </a:r>
            <a:r>
              <a:rPr lang="ko-KR" altLang="en-US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향후 파이프라인 및 부존 자원 개발 계획</a:t>
            </a:r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]</a:t>
            </a:r>
            <a:endParaRPr lang="ko-KR" altLang="en-US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17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117793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Ⅱ-3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트럼프 에너지정책의 주요내용과 영향분석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5536" y="148530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</a:t>
            </a:r>
            <a:r>
              <a:rPr lang="ko-KR" altLang="en-US" sz="1600" b="1" dirty="0" err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신재생에너지의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전망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트럼프 정부는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신재생에너지에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대하여 반대하지 않지만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정책상 특별한 언급이 없음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그러나 미의회는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신재생에너지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산업의 경제적 효과에 주목하여 양당간 지지로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2015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12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월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신재생에너지에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대한 연방 세액공제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(Tax Credit)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을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2020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년까지 연장하였음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트럼프 에너지 정책 핵심이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신재생에너지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개발 억제가 아닌 미국 내 에너지 자원개발을 통한 고용창출 및 에너지 자립이 목적이므로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향후 정책적 관심을 받을 가능성이 높음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grpSp>
        <p:nvGrpSpPr>
          <p:cNvPr id="4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6" name="TextBox 5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7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77072"/>
            <a:ext cx="7992888" cy="266429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347864" y="3717032"/>
            <a:ext cx="22429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[</a:t>
            </a:r>
            <a:r>
              <a:rPr lang="ko-KR" altLang="en-US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파리 기후 협약 배출 감소 목표</a:t>
            </a:r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]</a:t>
            </a:r>
            <a:endParaRPr lang="ko-KR" altLang="en-US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45"/>
          <p:cNvGrpSpPr/>
          <p:nvPr/>
        </p:nvGrpSpPr>
        <p:grpSpPr>
          <a:xfrm>
            <a:off x="323528" y="887353"/>
            <a:ext cx="3757760" cy="412765"/>
            <a:chOff x="998653" y="1311052"/>
            <a:chExt cx="3757760" cy="412765"/>
          </a:xfrm>
        </p:grpSpPr>
        <p:sp>
          <p:nvSpPr>
            <p:cNvPr id="11" name="직사각형 10"/>
            <p:cNvSpPr/>
            <p:nvPr/>
          </p:nvSpPr>
          <p:spPr>
            <a:xfrm>
              <a:off x="998653" y="1354485"/>
              <a:ext cx="3757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나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.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트럼프 에너지 정책의 실현가능성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117793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Ⅱ-3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트럼프 에너지정책의 주요내용과 영향분석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7164288" y="5229200"/>
            <a:ext cx="2025652" cy="1641628"/>
            <a:chOff x="5210644" y="3848220"/>
            <a:chExt cx="3969868" cy="3009780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0644" y="3848220"/>
              <a:ext cx="3969868" cy="300978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6931322" y="5072356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68344" y="18864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2017 </a:t>
            </a:r>
            <a:r>
              <a:rPr lang="ko-KR" altLang="en-US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정책간담회</a:t>
            </a:r>
            <a:endParaRPr lang="ko-KR" altLang="en-US" sz="1200" b="1" dirty="0">
              <a:solidFill>
                <a:schemeClr val="tx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itchFamily="18" charset="-127"/>
            </a:endParaRPr>
          </a:p>
        </p:txBody>
      </p:sp>
      <p:grpSp>
        <p:nvGrpSpPr>
          <p:cNvPr id="2" name="그룹 8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13" name="TextBox 12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11" name="Picture 3" descr="C:\Users\admin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1115616" y="206084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Ⅲ. K - Energy 4.0</a:t>
            </a:r>
            <a:endParaRPr lang="ko-KR" altLang="en-US" sz="35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5496" y="6381328"/>
            <a:ext cx="2483394" cy="371400"/>
            <a:chOff x="1331640" y="5733256"/>
            <a:chExt cx="5830884" cy="803448"/>
          </a:xfrm>
        </p:grpSpPr>
        <p:pic>
          <p:nvPicPr>
            <p:cNvPr id="17" name="_x37876800" descr="EMB000020942d6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5877273"/>
              <a:ext cx="273454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admin\Desktop\7382_6574_052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1640" y="5733256"/>
              <a:ext cx="2723553" cy="803448"/>
            </a:xfrm>
            <a:prstGeom prst="rect">
              <a:avLst/>
            </a:prstGeom>
            <a:noFill/>
          </p:spPr>
        </p:pic>
      </p:grpSp>
      <p:sp>
        <p:nvSpPr>
          <p:cNvPr id="14" name="직사각형 13"/>
          <p:cNvSpPr/>
          <p:nvPr/>
        </p:nvSpPr>
        <p:spPr>
          <a:xfrm>
            <a:off x="2286000" y="28385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. </a:t>
            </a: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Energy 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4.0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특성과 개념</a:t>
            </a: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2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. K – Energy </a:t>
            </a: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4.0 </a:t>
            </a: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비전</a:t>
            </a: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3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. Energy 4.0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적용사례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Ⅲ-1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Energy 4.0 </a:t>
              </a:r>
              <a:r>
                <a:rPr lang="ko-KR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특성과 개념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sp>
        <p:nvSpPr>
          <p:cNvPr id="18" name="직사각형 17"/>
          <p:cNvSpPr/>
          <p:nvPr/>
        </p:nvSpPr>
        <p:spPr>
          <a:xfrm>
            <a:off x="395536" y="1412776"/>
            <a:ext cx="8460000" cy="3816424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7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</a:t>
            </a:r>
            <a:r>
              <a:rPr lang="en-US" altLang="ko-KR" sz="17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</a:t>
            </a:r>
            <a:r>
              <a:rPr lang="ko-KR" altLang="en-US" sz="17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산업혁명과 에너지</a:t>
            </a:r>
            <a:endParaRPr lang="en-US" altLang="ko-KR" sz="17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과거의 산업혁명은 새로운 에너지원 등장으로 생산이 폭발적으로 등장하는 시기임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‘1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＇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은  증기기관 발명 및 석탄이 주요 에너지원으로 부상함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‘2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＇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은 석유와 전기가 주요 에너지원으로 활용함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‘3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＇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은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신재생에너지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및 에너지 인터넷관 연관되어 설명됨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‘4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＇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은 새로운 에너지원 등장이 아닌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기존 에너지 기술이 정보통신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전자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화학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바이오 등 연관 분야 신기술과 융합하여 새로운 산업혁명 기폭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/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4.0’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이란 기술 혁신을 통해 기존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신규 에너지원 간의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융복합이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일어나고 이에 따라 새로운 에너지 패러다임이 도래하는 시기를 말함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산업은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빅데이터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등의 영향으로 빠른 속도로 변화하고 있으며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이러한 에너지의 디지털화 및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와의 융합을 통틀어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4.0’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으로 칭함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899592" y="5157192"/>
            <a:ext cx="7848600" cy="1680138"/>
            <a:chOff x="2915816" y="476672"/>
            <a:chExt cx="7848600" cy="1680138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096" b="65791"/>
            <a:stretch/>
          </p:blipFill>
          <p:spPr>
            <a:xfrm>
              <a:off x="2915816" y="476672"/>
              <a:ext cx="7848600" cy="1680138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6156176" y="548680"/>
              <a:ext cx="15424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[</a:t>
              </a:r>
              <a:r>
                <a:rPr lang="ko-KR" altLang="en-US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산업혁명의 변천</a:t>
              </a:r>
              <a:r>
                <a:rPr lang="en-US" altLang="ko-KR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]</a:t>
              </a:r>
              <a:endPara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22" name="그룹 45"/>
          <p:cNvGrpSpPr/>
          <p:nvPr/>
        </p:nvGrpSpPr>
        <p:grpSpPr>
          <a:xfrm>
            <a:off x="323528" y="950069"/>
            <a:ext cx="2536272" cy="390699"/>
            <a:chOff x="998653" y="1311052"/>
            <a:chExt cx="2536272" cy="390699"/>
          </a:xfrm>
        </p:grpSpPr>
        <p:sp>
          <p:nvSpPr>
            <p:cNvPr id="23" name="직사각형 22"/>
            <p:cNvSpPr/>
            <p:nvPr/>
          </p:nvSpPr>
          <p:spPr>
            <a:xfrm>
              <a:off x="998653" y="1332419"/>
              <a:ext cx="25362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Energy 4.0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특성과 개념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5" name="TextBox 4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6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grpSp>
        <p:nvGrpSpPr>
          <p:cNvPr id="7" name="그룹 45"/>
          <p:cNvGrpSpPr/>
          <p:nvPr/>
        </p:nvGrpSpPr>
        <p:grpSpPr>
          <a:xfrm>
            <a:off x="323528" y="887353"/>
            <a:ext cx="2895344" cy="412765"/>
            <a:chOff x="998653" y="1311052"/>
            <a:chExt cx="2895344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28953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K - Energy 4.0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특성과 개념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467544" y="1556792"/>
            <a:ext cx="8460000" cy="1728192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에너지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정의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4.0’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이란 기술 혁신을 통해 기존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신규 에너지원 간의 </a:t>
            </a:r>
            <a:r>
              <a:rPr lang="ko-KR" alt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융복합이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일어나고 이에 따라 새로운 에너지 패러다임이 도래하는 시기를 말함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산업은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빅데이터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등의 영향으로 빠른 속도로 변화하고 있으며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이러한 에너지의 디지털화 및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와의 융합을 통틀어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4.0’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으로 칭함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</a:t>
            </a:r>
          </a:p>
          <a:p>
            <a:pPr marL="457200" lvl="2"/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 </a:t>
            </a: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/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611560" y="3453322"/>
            <a:ext cx="8026736" cy="3210687"/>
            <a:chOff x="611560" y="3453322"/>
            <a:chExt cx="8026736" cy="3210687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 cstate="print"/>
            <a:srcRect l="11139" t="34004" r="75469" b="31986"/>
            <a:stretch/>
          </p:blipFill>
          <p:spPr>
            <a:xfrm>
              <a:off x="611560" y="3933056"/>
              <a:ext cx="3240360" cy="2114020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3" cstate="print"/>
            <a:srcRect l="24523" t="34004" r="60860" b="31986"/>
            <a:stretch/>
          </p:blipFill>
          <p:spPr>
            <a:xfrm>
              <a:off x="5436096" y="4005064"/>
              <a:ext cx="3202200" cy="2114020"/>
            </a:xfrm>
            <a:prstGeom prst="rect">
              <a:avLst/>
            </a:prstGeom>
          </p:spPr>
        </p:pic>
        <p:sp>
          <p:nvSpPr>
            <p:cNvPr id="13" name="줄무늬가 있는 오른쪽 화살표 12"/>
            <p:cNvSpPr/>
            <p:nvPr/>
          </p:nvSpPr>
          <p:spPr>
            <a:xfrm>
              <a:off x="4139952" y="4365104"/>
              <a:ext cx="990600" cy="1143000"/>
            </a:xfrm>
            <a:prstGeom prst="stripedRight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rgbClr val="BBCEE6"/>
                </a:gs>
                <a:gs pos="78000">
                  <a:srgbClr val="7FA3C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1907704" y="6309320"/>
              <a:ext cx="5296210" cy="354689"/>
              <a:chOff x="481169" y="6019800"/>
              <a:chExt cx="5296210" cy="354689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6472" t="34004" r="79354" b="60577"/>
              <a:stretch/>
            </p:blipFill>
            <p:spPr>
              <a:xfrm>
                <a:off x="481169" y="6041659"/>
                <a:ext cx="709750" cy="310971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19269" t="40652" r="78938" b="54852"/>
              <a:stretch/>
            </p:blipFill>
            <p:spPr>
              <a:xfrm>
                <a:off x="1612472" y="6068155"/>
                <a:ext cx="304800" cy="257979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24925" t="45952" r="72988" b="49251"/>
              <a:stretch/>
            </p:blipFill>
            <p:spPr>
              <a:xfrm>
                <a:off x="2122590" y="6019800"/>
                <a:ext cx="457200" cy="354689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26783" t="45837" r="71825" b="49366"/>
              <a:stretch/>
            </p:blipFill>
            <p:spPr>
              <a:xfrm>
                <a:off x="2884968" y="6019800"/>
                <a:ext cx="304800" cy="354689"/>
              </a:xfrm>
              <a:prstGeom prst="rect">
                <a:avLst/>
              </a:prstGeom>
            </p:spPr>
          </p:pic>
          <p:sp>
            <p:nvSpPr>
              <p:cNvPr id="20" name="직사각형 19"/>
              <p:cNvSpPr/>
              <p:nvPr/>
            </p:nvSpPr>
            <p:spPr>
              <a:xfrm>
                <a:off x="1150294" y="6096000"/>
                <a:ext cx="45878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바탕" pitchFamily="18" charset="-127"/>
                  </a:rPr>
                  <a:t>원자력</a:t>
                </a:r>
                <a:endParaRPr lang="ko-KR" altLang="en-US" sz="8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1780539" y="6107652"/>
                <a:ext cx="36740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바탕" pitchFamily="18" charset="-127"/>
                  </a:rPr>
                  <a:t>화</a:t>
                </a:r>
                <a:r>
                  <a:rPr lang="ko-KR" altLang="en-US" sz="8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바탕" pitchFamily="18" charset="-127"/>
                  </a:rPr>
                  <a:t>력</a:t>
                </a:r>
                <a:endParaRPr lang="ko-KR" altLang="en-US" sz="8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2468950" y="6096000"/>
                <a:ext cx="45878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바탕" pitchFamily="18" charset="-127"/>
                  </a:rPr>
                  <a:t>태양광</a:t>
                </a:r>
                <a:endParaRPr lang="ko-KR" altLang="en-US" sz="8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099817" y="6096000"/>
                <a:ext cx="37863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바탕" pitchFamily="18" charset="-127"/>
                  </a:rPr>
                  <a:t>풍력</a:t>
                </a:r>
                <a:endParaRPr lang="ko-KR" altLang="en-US" sz="8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22272" t="59969" r="76684" b="36105"/>
              <a:stretch/>
            </p:blipFill>
            <p:spPr>
              <a:xfrm>
                <a:off x="3510382" y="6052007"/>
                <a:ext cx="228600" cy="290274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1408" t="51931" r="75638" b="40223"/>
              <a:stretch/>
            </p:blipFill>
            <p:spPr>
              <a:xfrm>
                <a:off x="3999474" y="6062594"/>
                <a:ext cx="300145" cy="269101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6867" t="53049" r="70471" b="42930"/>
              <a:stretch/>
            </p:blipFill>
            <p:spPr>
              <a:xfrm>
                <a:off x="4876800" y="6128187"/>
                <a:ext cx="270515" cy="137915"/>
              </a:xfrm>
              <a:prstGeom prst="rect">
                <a:avLst/>
              </a:prstGeom>
            </p:spPr>
          </p:pic>
          <p:sp>
            <p:nvSpPr>
              <p:cNvPr id="27" name="직사각형 26"/>
              <p:cNvSpPr/>
              <p:nvPr/>
            </p:nvSpPr>
            <p:spPr>
              <a:xfrm>
                <a:off x="3712870" y="6096000"/>
                <a:ext cx="28725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집</a:t>
                </a:r>
                <a:endParaRPr lang="ko-KR" altLang="en-US" sz="8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4239160" y="6096000"/>
                <a:ext cx="61747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수직 연계</a:t>
                </a:r>
                <a:endParaRPr lang="ko-KR" altLang="en-US" sz="8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5105400" y="6096000"/>
                <a:ext cx="61747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8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수평 연계</a:t>
                </a:r>
                <a:endParaRPr lang="ko-KR" altLang="en-US" sz="8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0" name="모서리가 둥근 직사각형 29"/>
              <p:cNvSpPr/>
              <p:nvPr/>
            </p:nvSpPr>
            <p:spPr>
              <a:xfrm>
                <a:off x="481169" y="6019800"/>
                <a:ext cx="5296210" cy="354689"/>
              </a:xfrm>
              <a:prstGeom prst="roundRect">
                <a:avLst/>
              </a:prstGeom>
              <a:noFill/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>
              <a:off x="1524000" y="3453322"/>
              <a:ext cx="21467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[</a:t>
              </a:r>
              <a:r>
                <a:rPr lang="ko-KR" altLang="en-US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기존 수직적 에너지 체계</a:t>
              </a:r>
              <a:r>
                <a:rPr lang="en-US" altLang="ko-KR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]</a:t>
              </a:r>
              <a:endPara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6019800" y="3481263"/>
              <a:ext cx="21467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[</a:t>
              </a:r>
              <a:r>
                <a:rPr lang="ko-KR" altLang="en-US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신규 수평적 에너지 체계</a:t>
              </a:r>
              <a:r>
                <a:rPr lang="en-US" altLang="ko-KR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]</a:t>
              </a:r>
              <a:endParaRPr lang="ko-KR" altLang="en-US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504" y="117793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Ⅲ-1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</a:t>
            </a:r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Energy 4.0 </a:t>
            </a:r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특성과 개념</a:t>
            </a:r>
            <a:endParaRPr lang="ko-KR" altLang="en-US" sz="20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5" name="TextBox 4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6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grpSp>
        <p:nvGrpSpPr>
          <p:cNvPr id="7" name="그룹 45"/>
          <p:cNvGrpSpPr/>
          <p:nvPr/>
        </p:nvGrpSpPr>
        <p:grpSpPr>
          <a:xfrm>
            <a:off x="323528" y="887353"/>
            <a:ext cx="2536272" cy="412765"/>
            <a:chOff x="998653" y="1311052"/>
            <a:chExt cx="2536272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25362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Energy 4.0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특성과 개념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직사각형 32"/>
          <p:cNvSpPr/>
          <p:nvPr/>
        </p:nvSpPr>
        <p:spPr>
          <a:xfrm>
            <a:off x="412899" y="1706284"/>
            <a:ext cx="8460000" cy="2154764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기술 융합과 에너지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</a:t>
            </a: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시대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’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에서 에너지 기술 혁신 특징은 에너지 분야 기술과 연관 분야 기술의 융합임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 융합의 사례로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셰일가스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대량생산이 가능하게 한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수압파쇄법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및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수평시추법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개발은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3D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프린팅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신기술이 응용된 것임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더 나아가 다양한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신재생에너지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에너지저장장치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(ESS),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스마트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그리드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등 에너지 기술과 연관 산업 분야 핵심 신기술이 급속이 융합되어 현재 에너지 분야의 획기적 구조 변화를 촉진함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910" y="4429125"/>
            <a:ext cx="2747963" cy="160701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1" y="4429125"/>
            <a:ext cx="2743200" cy="1550734"/>
          </a:xfrm>
          <a:prstGeom prst="rect">
            <a:avLst/>
          </a:prstGeom>
        </p:spPr>
      </p:pic>
      <p:graphicFrame>
        <p:nvGraphicFramePr>
          <p:cNvPr id="37" name="표 36"/>
          <p:cNvGraphicFramePr>
            <a:graphicFrameLocks noGrp="1"/>
          </p:cNvGraphicFramePr>
          <p:nvPr>
            <p:extLst/>
          </p:nvPr>
        </p:nvGraphicFramePr>
        <p:xfrm>
          <a:off x="1066800" y="4038599"/>
          <a:ext cx="6934200" cy="213345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09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신재생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에너지 </a:t>
                      </a:r>
                      <a:r>
                        <a:rPr lang="ko-KR" altLang="en-US" sz="120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융복합</a:t>
                      </a:r>
                      <a:endParaRPr lang="ko-KR" altLang="en-US" sz="1200" dirty="0">
                        <a:latin typeface="나눔바른고딕" panose="020B0600000101010101" charset="-127"/>
                        <a:ea typeface="나눔바른고딕" panose="020B0600000101010101" charset="-127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3D</a:t>
                      </a:r>
                      <a:r>
                        <a:rPr lang="en-US" altLang="ko-KR" sz="12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프린터 활용한 수압 </a:t>
                      </a:r>
                      <a:r>
                        <a:rPr lang="ko-KR" altLang="en-US" sz="12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파쇄법</a:t>
                      </a:r>
                      <a:endParaRPr lang="ko-KR" altLang="en-US" sz="1200" dirty="0">
                        <a:latin typeface="나눔바른고딕" panose="020B0600000101010101" charset="-127"/>
                        <a:ea typeface="나눔바른고딕" panose="020B0600000101010101" charset="-127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2528">
                <a:tc>
                  <a:txBody>
                    <a:bodyPr/>
                    <a:lstStyle/>
                    <a:p>
                      <a:pPr latinLnBrk="1"/>
                      <a:endParaRPr lang="en-US" altLang="ko-KR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endParaRPr lang="en-US" altLang="ko-KR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endParaRPr lang="en-US" altLang="ko-KR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endParaRPr lang="en-US" altLang="ko-KR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endParaRPr lang="en-US" altLang="ko-KR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latinLnBrk="1"/>
                      <a:endParaRPr lang="ko-KR" altLang="en-US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22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17793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Ⅲ-1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</a:t>
            </a:r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Energy 4.0 </a:t>
            </a:r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특성과 개념</a:t>
            </a:r>
            <a:endParaRPr lang="ko-KR" altLang="en-US" sz="20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5" name="TextBox 4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6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grpSp>
        <p:nvGrpSpPr>
          <p:cNvPr id="7" name="그룹 45"/>
          <p:cNvGrpSpPr/>
          <p:nvPr/>
        </p:nvGrpSpPr>
        <p:grpSpPr>
          <a:xfrm>
            <a:off x="323528" y="887353"/>
            <a:ext cx="2536272" cy="412765"/>
            <a:chOff x="998653" y="1311052"/>
            <a:chExt cx="2536272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25362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Energy 4.0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특성과 개념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직사각형 32"/>
          <p:cNvSpPr/>
          <p:nvPr/>
        </p:nvSpPr>
        <p:spPr>
          <a:xfrm>
            <a:off x="412899" y="1556792"/>
            <a:ext cx="8460000" cy="193874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기술 융합과 에너지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</a:t>
            </a: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이런 기술적 융합으로 지속적인 에너지 효율 개선이 가능하며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한 예로 현재 자동차들이 </a:t>
            </a:r>
            <a:r>
              <a:rPr lang="ko-KR" altLang="en-US" sz="13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고연비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자동차로 대체될 경우 수송 분야 석유 사용량이 절반으로 줄어들 예정임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궁극적으로 융합을 통하여 에너지 </a:t>
            </a:r>
            <a:r>
              <a:rPr lang="ko-KR" altLang="en-US" sz="13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트릴레마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en-US" altLang="ko-KR" sz="13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Trillema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: 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삼중고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인 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안보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형평성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환경적 지속 가능성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’ 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해결에도 기여할 전망이며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이는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한 가지 기술이 아닌 여러 적정 기술 융합을 통해 가능함</a:t>
            </a:r>
            <a:r>
              <a:rPr lang="en-US" altLang="ko-KR" sz="13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67860" y="5910443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ko-KR" altLang="en-US" sz="11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933056"/>
            <a:ext cx="3672408" cy="2736304"/>
          </a:xfrm>
          <a:prstGeom prst="rect">
            <a:avLst/>
          </a:prstGeom>
        </p:spPr>
      </p:pic>
      <p:grpSp>
        <p:nvGrpSpPr>
          <p:cNvPr id="36" name="그룹 6"/>
          <p:cNvGrpSpPr/>
          <p:nvPr/>
        </p:nvGrpSpPr>
        <p:grpSpPr>
          <a:xfrm>
            <a:off x="4283968" y="3940201"/>
            <a:ext cx="4752528" cy="2585143"/>
            <a:chOff x="4344703" y="3809760"/>
            <a:chExt cx="4810695" cy="2388111"/>
          </a:xfrm>
        </p:grpSpPr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44703" y="3901089"/>
              <a:ext cx="4416996" cy="2218228"/>
            </a:xfrm>
            <a:prstGeom prst="rect">
              <a:avLst/>
            </a:prstGeom>
          </p:spPr>
        </p:pic>
        <p:sp>
          <p:nvSpPr>
            <p:cNvPr id="38" name="모서리가 둥근 직사각형 37"/>
            <p:cNvSpPr/>
            <p:nvPr/>
          </p:nvSpPr>
          <p:spPr>
            <a:xfrm>
              <a:off x="4495800" y="4495800"/>
              <a:ext cx="2155584" cy="152400"/>
            </a:xfrm>
            <a:prstGeom prst="roundRect">
              <a:avLst/>
            </a:prstGeom>
            <a:solidFill>
              <a:srgbClr val="F8C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에너지 공급의 전환</a:t>
              </a:r>
              <a:endParaRPr lang="ko-KR" altLang="en-US" sz="1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4495800" y="4724400"/>
              <a:ext cx="2236359" cy="152400"/>
            </a:xfrm>
            <a:prstGeom prst="roundRect">
              <a:avLst/>
            </a:prstGeom>
            <a:solidFill>
              <a:srgbClr val="F8C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에너지 접근의 향상</a:t>
              </a:r>
              <a:endParaRPr lang="ko-KR" altLang="en-US" sz="1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4495800" y="4953000"/>
              <a:ext cx="2743200" cy="152400"/>
            </a:xfrm>
            <a:prstGeom prst="roundRect">
              <a:avLst/>
            </a:prstGeom>
            <a:solidFill>
              <a:srgbClr val="F8C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소비자 적정 </a:t>
              </a:r>
              <a:r>
                <a:rPr lang="ko-KR" altLang="en-US" sz="1000" b="1" dirty="0" err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가격및</a:t>
              </a:r>
              <a:r>
                <a:rPr lang="ko-KR" altLang="en-US" sz="1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산업 경쟁력 향상</a:t>
              </a:r>
              <a:endParaRPr lang="ko-KR" altLang="en-US" sz="1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4495800" y="5166712"/>
              <a:ext cx="2286000" cy="152400"/>
            </a:xfrm>
            <a:prstGeom prst="roundRect">
              <a:avLst/>
            </a:prstGeom>
            <a:solidFill>
              <a:srgbClr val="F8C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에너지 효율 및 수요 관리 향상</a:t>
              </a:r>
              <a:endParaRPr lang="ko-KR" altLang="en-US" sz="1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4495800" y="5383757"/>
              <a:ext cx="2286000" cy="152400"/>
            </a:xfrm>
            <a:prstGeom prst="roundRect">
              <a:avLst/>
            </a:prstGeom>
            <a:solidFill>
              <a:srgbClr val="F8C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에너지 분야의 탄소 배출 감축</a:t>
              </a:r>
              <a:endParaRPr lang="ko-KR" altLang="en-US" sz="1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7136032" y="3809760"/>
              <a:ext cx="1065722" cy="25044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에너지 보안</a:t>
              </a:r>
              <a:endParaRPr lang="ko-KR" altLang="en-US" sz="1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6005187" y="5947423"/>
              <a:ext cx="1350492" cy="25044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환경 지속가능성</a:t>
              </a:r>
              <a:endParaRPr lang="ko-KR" altLang="en-US" sz="1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5" name="모서리가 둥근 직사각형 44"/>
            <p:cNvSpPr/>
            <p:nvPr/>
          </p:nvSpPr>
          <p:spPr>
            <a:xfrm>
              <a:off x="8024553" y="5947424"/>
              <a:ext cx="1130845" cy="25044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에너지 자본</a:t>
              </a:r>
              <a:endParaRPr lang="ko-KR" altLang="en-US" sz="1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1314222" y="3501008"/>
            <a:ext cx="145103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[</a:t>
            </a:r>
            <a:r>
              <a:rPr lang="ko-KR" altLang="en-US" sz="13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전기차의</a:t>
            </a:r>
            <a:r>
              <a:rPr lang="ko-KR" altLang="en-US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효율성</a:t>
            </a:r>
            <a:r>
              <a:rPr lang="en-US" altLang="ko-KR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]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292080" y="3533001"/>
            <a:ext cx="21611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[</a:t>
            </a:r>
            <a:r>
              <a:rPr lang="ko-KR" altLang="en-US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ko-KR" altLang="en-US" sz="13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트릴레마</a:t>
            </a:r>
            <a:r>
              <a:rPr lang="en-US" altLang="ko-KR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en-US" altLang="ko-KR" sz="13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Trillema</a:t>
            </a:r>
            <a:r>
              <a:rPr lang="en-US" altLang="ko-KR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)]</a:t>
            </a:r>
            <a:endParaRPr lang="ko-KR" altLang="en-US" sz="13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23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504" y="117793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Ⅲ-1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</a:t>
            </a:r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Energy 4.0 </a:t>
            </a:r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특성과 개념</a:t>
            </a:r>
            <a:endParaRPr lang="ko-KR" altLang="en-US" sz="20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5" name="TextBox 4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6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grpSp>
        <p:nvGrpSpPr>
          <p:cNvPr id="7" name="그룹 8"/>
          <p:cNvGrpSpPr/>
          <p:nvPr/>
        </p:nvGrpSpPr>
        <p:grpSpPr>
          <a:xfrm>
            <a:off x="539552" y="-27384"/>
            <a:ext cx="3600400" cy="7056784"/>
            <a:chOff x="539552" y="620688"/>
            <a:chExt cx="3600400" cy="6237312"/>
          </a:xfrm>
        </p:grpSpPr>
        <p:pic>
          <p:nvPicPr>
            <p:cNvPr id="2050" name="Picture 2" descr="C:\Users\admin\Desktop\874873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1560" y="620688"/>
              <a:ext cx="3528392" cy="6237312"/>
            </a:xfrm>
            <a:prstGeom prst="rect">
              <a:avLst/>
            </a:prstGeom>
            <a:noFill/>
          </p:spPr>
        </p:pic>
        <p:sp>
          <p:nvSpPr>
            <p:cNvPr id="8" name="직사각형 7"/>
            <p:cNvSpPr/>
            <p:nvPr/>
          </p:nvSpPr>
          <p:spPr>
            <a:xfrm>
              <a:off x="539552" y="1320795"/>
              <a:ext cx="3528392" cy="5204549"/>
            </a:xfrm>
            <a:prstGeom prst="rect">
              <a:avLst/>
            </a:prstGeom>
            <a:solidFill>
              <a:schemeClr val="bg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1"/>
          <p:cNvGrpSpPr/>
          <p:nvPr/>
        </p:nvGrpSpPr>
        <p:grpSpPr>
          <a:xfrm>
            <a:off x="899343" y="2277394"/>
            <a:ext cx="2910656" cy="3361406"/>
            <a:chOff x="765847" y="2200020"/>
            <a:chExt cx="3348953" cy="3819779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765847" y="2200020"/>
              <a:ext cx="3348953" cy="3819779"/>
              <a:chOff x="2378" y="1819"/>
              <a:chExt cx="1741" cy="1953"/>
            </a:xfrm>
          </p:grpSpPr>
          <p:sp>
            <p:nvSpPr>
              <p:cNvPr id="14" name="Freeform 4"/>
              <p:cNvSpPr>
                <a:spLocks/>
              </p:cNvSpPr>
              <p:nvPr/>
            </p:nvSpPr>
            <p:spPr bwMode="blackWhite">
              <a:xfrm>
                <a:off x="3143" y="1961"/>
                <a:ext cx="976" cy="1811"/>
              </a:xfrm>
              <a:custGeom>
                <a:avLst/>
                <a:gdLst>
                  <a:gd name="T0" fmla="*/ 338 w 976"/>
                  <a:gd name="T1" fmla="*/ 1654 h 1811"/>
                  <a:gd name="T2" fmla="*/ 449 w 976"/>
                  <a:gd name="T3" fmla="*/ 1612 h 1811"/>
                  <a:gd name="T4" fmla="*/ 553 w 976"/>
                  <a:gd name="T5" fmla="*/ 1555 h 1811"/>
                  <a:gd name="T6" fmla="*/ 651 w 976"/>
                  <a:gd name="T7" fmla="*/ 1485 h 1811"/>
                  <a:gd name="T8" fmla="*/ 741 w 976"/>
                  <a:gd name="T9" fmla="*/ 1405 h 1811"/>
                  <a:gd name="T10" fmla="*/ 818 w 976"/>
                  <a:gd name="T11" fmla="*/ 1313 h 1811"/>
                  <a:gd name="T12" fmla="*/ 882 w 976"/>
                  <a:gd name="T13" fmla="*/ 1210 h 1811"/>
                  <a:gd name="T14" fmla="*/ 929 w 976"/>
                  <a:gd name="T15" fmla="*/ 1100 h 1811"/>
                  <a:gd name="T16" fmla="*/ 961 w 976"/>
                  <a:gd name="T17" fmla="*/ 984 h 1811"/>
                  <a:gd name="T18" fmla="*/ 975 w 976"/>
                  <a:gd name="T19" fmla="*/ 865 h 1811"/>
                  <a:gd name="T20" fmla="*/ 972 w 976"/>
                  <a:gd name="T21" fmla="*/ 744 h 1811"/>
                  <a:gd name="T22" fmla="*/ 950 w 976"/>
                  <a:gd name="T23" fmla="*/ 625 h 1811"/>
                  <a:gd name="T24" fmla="*/ 913 w 976"/>
                  <a:gd name="T25" fmla="*/ 511 h 1811"/>
                  <a:gd name="T26" fmla="*/ 859 w 976"/>
                  <a:gd name="T27" fmla="*/ 403 h 1811"/>
                  <a:gd name="T28" fmla="*/ 790 w 976"/>
                  <a:gd name="T29" fmla="*/ 304 h 1811"/>
                  <a:gd name="T30" fmla="*/ 708 w 976"/>
                  <a:gd name="T31" fmla="*/ 216 h 1811"/>
                  <a:gd name="T32" fmla="*/ 614 w 976"/>
                  <a:gd name="T33" fmla="*/ 142 h 1811"/>
                  <a:gd name="T34" fmla="*/ 510 w 976"/>
                  <a:gd name="T35" fmla="*/ 81 h 1811"/>
                  <a:gd name="T36" fmla="*/ 398 w 976"/>
                  <a:gd name="T37" fmla="*/ 36 h 1811"/>
                  <a:gd name="T38" fmla="*/ 281 w 976"/>
                  <a:gd name="T39" fmla="*/ 8 h 1811"/>
                  <a:gd name="T40" fmla="*/ 294 w 976"/>
                  <a:gd name="T41" fmla="*/ 112 h 1811"/>
                  <a:gd name="T42" fmla="*/ 226 w 976"/>
                  <a:gd name="T43" fmla="*/ 434 h 1811"/>
                  <a:gd name="T44" fmla="*/ 306 w 976"/>
                  <a:gd name="T45" fmla="*/ 463 h 1811"/>
                  <a:gd name="T46" fmla="*/ 379 w 976"/>
                  <a:gd name="T47" fmla="*/ 508 h 1811"/>
                  <a:gd name="T48" fmla="*/ 440 w 976"/>
                  <a:gd name="T49" fmla="*/ 567 h 1811"/>
                  <a:gd name="T50" fmla="*/ 489 w 976"/>
                  <a:gd name="T51" fmla="*/ 637 h 1811"/>
                  <a:gd name="T52" fmla="*/ 521 w 976"/>
                  <a:gd name="T53" fmla="*/ 716 h 1811"/>
                  <a:gd name="T54" fmla="*/ 538 w 976"/>
                  <a:gd name="T55" fmla="*/ 801 h 1811"/>
                  <a:gd name="T56" fmla="*/ 536 w 976"/>
                  <a:gd name="T57" fmla="*/ 886 h 1811"/>
                  <a:gd name="T58" fmla="*/ 517 w 976"/>
                  <a:gd name="T59" fmla="*/ 969 h 1811"/>
                  <a:gd name="T60" fmla="*/ 482 w 976"/>
                  <a:gd name="T61" fmla="*/ 1046 h 1811"/>
                  <a:gd name="T62" fmla="*/ 431 w 976"/>
                  <a:gd name="T63" fmla="*/ 1115 h 1811"/>
                  <a:gd name="T64" fmla="*/ 367 w 976"/>
                  <a:gd name="T65" fmla="*/ 1172 h 1811"/>
                  <a:gd name="T66" fmla="*/ 293 w 976"/>
                  <a:gd name="T67" fmla="*/ 1215 h 1811"/>
                  <a:gd name="T68" fmla="*/ 253 w 976"/>
                  <a:gd name="T69" fmla="*/ 1093 h 1811"/>
                  <a:gd name="T70" fmla="*/ 279 w 976"/>
                  <a:gd name="T71" fmla="*/ 1810 h 18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76"/>
                  <a:gd name="T109" fmla="*/ 0 h 1811"/>
                  <a:gd name="T110" fmla="*/ 976 w 976"/>
                  <a:gd name="T111" fmla="*/ 1811 h 181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76" h="1811">
                    <a:moveTo>
                      <a:pt x="279" y="1669"/>
                    </a:moveTo>
                    <a:lnTo>
                      <a:pt x="338" y="1654"/>
                    </a:lnTo>
                    <a:lnTo>
                      <a:pt x="394" y="1635"/>
                    </a:lnTo>
                    <a:lnTo>
                      <a:pt x="449" y="1612"/>
                    </a:lnTo>
                    <a:lnTo>
                      <a:pt x="502" y="1585"/>
                    </a:lnTo>
                    <a:lnTo>
                      <a:pt x="553" y="1555"/>
                    </a:lnTo>
                    <a:lnTo>
                      <a:pt x="601" y="1520"/>
                    </a:lnTo>
                    <a:lnTo>
                      <a:pt x="651" y="1485"/>
                    </a:lnTo>
                    <a:lnTo>
                      <a:pt x="697" y="1447"/>
                    </a:lnTo>
                    <a:lnTo>
                      <a:pt x="741" y="1405"/>
                    </a:lnTo>
                    <a:lnTo>
                      <a:pt x="782" y="1361"/>
                    </a:lnTo>
                    <a:lnTo>
                      <a:pt x="818" y="1313"/>
                    </a:lnTo>
                    <a:lnTo>
                      <a:pt x="851" y="1263"/>
                    </a:lnTo>
                    <a:lnTo>
                      <a:pt x="882" y="1210"/>
                    </a:lnTo>
                    <a:lnTo>
                      <a:pt x="908" y="1156"/>
                    </a:lnTo>
                    <a:lnTo>
                      <a:pt x="929" y="1100"/>
                    </a:lnTo>
                    <a:lnTo>
                      <a:pt x="947" y="1043"/>
                    </a:lnTo>
                    <a:lnTo>
                      <a:pt x="961" y="984"/>
                    </a:lnTo>
                    <a:lnTo>
                      <a:pt x="970" y="924"/>
                    </a:lnTo>
                    <a:lnTo>
                      <a:pt x="975" y="865"/>
                    </a:lnTo>
                    <a:lnTo>
                      <a:pt x="975" y="804"/>
                    </a:lnTo>
                    <a:lnTo>
                      <a:pt x="972" y="744"/>
                    </a:lnTo>
                    <a:lnTo>
                      <a:pt x="963" y="685"/>
                    </a:lnTo>
                    <a:lnTo>
                      <a:pt x="950" y="625"/>
                    </a:lnTo>
                    <a:lnTo>
                      <a:pt x="935" y="567"/>
                    </a:lnTo>
                    <a:lnTo>
                      <a:pt x="913" y="511"/>
                    </a:lnTo>
                    <a:lnTo>
                      <a:pt x="889" y="456"/>
                    </a:lnTo>
                    <a:lnTo>
                      <a:pt x="859" y="403"/>
                    </a:lnTo>
                    <a:lnTo>
                      <a:pt x="826" y="352"/>
                    </a:lnTo>
                    <a:lnTo>
                      <a:pt x="790" y="304"/>
                    </a:lnTo>
                    <a:lnTo>
                      <a:pt x="751" y="259"/>
                    </a:lnTo>
                    <a:lnTo>
                      <a:pt x="708" y="216"/>
                    </a:lnTo>
                    <a:lnTo>
                      <a:pt x="662" y="178"/>
                    </a:lnTo>
                    <a:lnTo>
                      <a:pt x="614" y="142"/>
                    </a:lnTo>
                    <a:lnTo>
                      <a:pt x="563" y="109"/>
                    </a:lnTo>
                    <a:lnTo>
                      <a:pt x="510" y="81"/>
                    </a:lnTo>
                    <a:lnTo>
                      <a:pt x="455" y="56"/>
                    </a:lnTo>
                    <a:lnTo>
                      <a:pt x="398" y="36"/>
                    </a:lnTo>
                    <a:lnTo>
                      <a:pt x="340" y="20"/>
                    </a:lnTo>
                    <a:lnTo>
                      <a:pt x="281" y="8"/>
                    </a:lnTo>
                    <a:lnTo>
                      <a:pt x="222" y="0"/>
                    </a:lnTo>
                    <a:lnTo>
                      <a:pt x="294" y="112"/>
                    </a:lnTo>
                    <a:lnTo>
                      <a:pt x="369" y="222"/>
                    </a:lnTo>
                    <a:lnTo>
                      <a:pt x="226" y="434"/>
                    </a:lnTo>
                    <a:lnTo>
                      <a:pt x="268" y="446"/>
                    </a:lnTo>
                    <a:lnTo>
                      <a:pt x="306" y="463"/>
                    </a:lnTo>
                    <a:lnTo>
                      <a:pt x="344" y="483"/>
                    </a:lnTo>
                    <a:lnTo>
                      <a:pt x="379" y="508"/>
                    </a:lnTo>
                    <a:lnTo>
                      <a:pt x="411" y="536"/>
                    </a:lnTo>
                    <a:lnTo>
                      <a:pt x="440" y="567"/>
                    </a:lnTo>
                    <a:lnTo>
                      <a:pt x="467" y="601"/>
                    </a:lnTo>
                    <a:lnTo>
                      <a:pt x="489" y="637"/>
                    </a:lnTo>
                    <a:lnTo>
                      <a:pt x="508" y="676"/>
                    </a:lnTo>
                    <a:lnTo>
                      <a:pt x="521" y="716"/>
                    </a:lnTo>
                    <a:lnTo>
                      <a:pt x="531" y="758"/>
                    </a:lnTo>
                    <a:lnTo>
                      <a:pt x="538" y="801"/>
                    </a:lnTo>
                    <a:lnTo>
                      <a:pt x="539" y="843"/>
                    </a:lnTo>
                    <a:lnTo>
                      <a:pt x="536" y="886"/>
                    </a:lnTo>
                    <a:lnTo>
                      <a:pt x="529" y="928"/>
                    </a:lnTo>
                    <a:lnTo>
                      <a:pt x="517" y="969"/>
                    </a:lnTo>
                    <a:lnTo>
                      <a:pt x="501" y="1009"/>
                    </a:lnTo>
                    <a:lnTo>
                      <a:pt x="482" y="1046"/>
                    </a:lnTo>
                    <a:lnTo>
                      <a:pt x="458" y="1082"/>
                    </a:lnTo>
                    <a:lnTo>
                      <a:pt x="431" y="1115"/>
                    </a:lnTo>
                    <a:lnTo>
                      <a:pt x="401" y="1145"/>
                    </a:lnTo>
                    <a:lnTo>
                      <a:pt x="367" y="1172"/>
                    </a:lnTo>
                    <a:lnTo>
                      <a:pt x="331" y="1196"/>
                    </a:lnTo>
                    <a:lnTo>
                      <a:pt x="293" y="1215"/>
                    </a:lnTo>
                    <a:lnTo>
                      <a:pt x="253" y="1230"/>
                    </a:lnTo>
                    <a:lnTo>
                      <a:pt x="253" y="1093"/>
                    </a:lnTo>
                    <a:lnTo>
                      <a:pt x="0" y="1420"/>
                    </a:lnTo>
                    <a:lnTo>
                      <a:pt x="279" y="1810"/>
                    </a:lnTo>
                    <a:lnTo>
                      <a:pt x="279" y="1669"/>
                    </a:lnTo>
                  </a:path>
                </a:pathLst>
              </a:custGeom>
              <a:gradFill>
                <a:gsLst>
                  <a:gs pos="36000">
                    <a:srgbClr val="0070C0"/>
                  </a:gs>
                  <a:gs pos="0">
                    <a:srgbClr val="FF0000">
                      <a:alpha val="74000"/>
                    </a:srgbClr>
                  </a:gs>
                  <a:gs pos="100000">
                    <a:srgbClr val="FF0000">
                      <a:alpha val="27000"/>
                    </a:srgbClr>
                  </a:gs>
                </a:gsLst>
                <a:path path="circle">
                  <a:fillToRect l="100000" t="100000"/>
                </a:path>
              </a:gradFill>
              <a:ln w="12700" cap="rnd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blackWhite">
              <a:xfrm>
                <a:off x="2378" y="1819"/>
                <a:ext cx="1084" cy="1823"/>
              </a:xfrm>
              <a:custGeom>
                <a:avLst/>
                <a:gdLst>
                  <a:gd name="T0" fmla="*/ 789 w 1084"/>
                  <a:gd name="T1" fmla="*/ 1389 h 1823"/>
                  <a:gd name="T2" fmla="*/ 705 w 1084"/>
                  <a:gd name="T3" fmla="*/ 1367 h 1823"/>
                  <a:gd name="T4" fmla="*/ 628 w 1084"/>
                  <a:gd name="T5" fmla="*/ 1327 h 1823"/>
                  <a:gd name="T6" fmla="*/ 559 w 1084"/>
                  <a:gd name="T7" fmla="*/ 1273 h 1823"/>
                  <a:gd name="T8" fmla="*/ 504 w 1084"/>
                  <a:gd name="T9" fmla="*/ 1206 h 1823"/>
                  <a:gd name="T10" fmla="*/ 464 w 1084"/>
                  <a:gd name="T11" fmla="*/ 1129 h 1823"/>
                  <a:gd name="T12" fmla="*/ 440 w 1084"/>
                  <a:gd name="T13" fmla="*/ 1044 h 1823"/>
                  <a:gd name="T14" fmla="*/ 434 w 1084"/>
                  <a:gd name="T15" fmla="*/ 958 h 1823"/>
                  <a:gd name="T16" fmla="*/ 446 w 1084"/>
                  <a:gd name="T17" fmla="*/ 872 h 1823"/>
                  <a:gd name="T18" fmla="*/ 475 w 1084"/>
                  <a:gd name="T19" fmla="*/ 790 h 1823"/>
                  <a:gd name="T20" fmla="*/ 520 w 1084"/>
                  <a:gd name="T21" fmla="*/ 716 h 1823"/>
                  <a:gd name="T22" fmla="*/ 580 w 1084"/>
                  <a:gd name="T23" fmla="*/ 653 h 1823"/>
                  <a:gd name="T24" fmla="*/ 651 w 1084"/>
                  <a:gd name="T25" fmla="*/ 603 h 1823"/>
                  <a:gd name="T26" fmla="*/ 727 w 1084"/>
                  <a:gd name="T27" fmla="*/ 569 h 1823"/>
                  <a:gd name="T28" fmla="*/ 809 w 1084"/>
                  <a:gd name="T29" fmla="*/ 552 h 1823"/>
                  <a:gd name="T30" fmla="*/ 851 w 1084"/>
                  <a:gd name="T31" fmla="*/ 675 h 1823"/>
                  <a:gd name="T32" fmla="*/ 846 w 1084"/>
                  <a:gd name="T33" fmla="*/ 0 h 1823"/>
                  <a:gd name="T34" fmla="*/ 786 w 1084"/>
                  <a:gd name="T35" fmla="*/ 125 h 1823"/>
                  <a:gd name="T36" fmla="*/ 668 w 1084"/>
                  <a:gd name="T37" fmla="*/ 145 h 1823"/>
                  <a:gd name="T38" fmla="*/ 554 w 1084"/>
                  <a:gd name="T39" fmla="*/ 181 h 1823"/>
                  <a:gd name="T40" fmla="*/ 446 w 1084"/>
                  <a:gd name="T41" fmla="*/ 234 h 1823"/>
                  <a:gd name="T42" fmla="*/ 344 w 1084"/>
                  <a:gd name="T43" fmla="*/ 298 h 1823"/>
                  <a:gd name="T44" fmla="*/ 252 w 1084"/>
                  <a:gd name="T45" fmla="*/ 376 h 1823"/>
                  <a:gd name="T46" fmla="*/ 173 w 1084"/>
                  <a:gd name="T47" fmla="*/ 466 h 1823"/>
                  <a:gd name="T48" fmla="*/ 107 w 1084"/>
                  <a:gd name="T49" fmla="*/ 566 h 1823"/>
                  <a:gd name="T50" fmla="*/ 56 w 1084"/>
                  <a:gd name="T51" fmla="*/ 675 h 1823"/>
                  <a:gd name="T52" fmla="*/ 21 w 1084"/>
                  <a:gd name="T53" fmla="*/ 790 h 1823"/>
                  <a:gd name="T54" fmla="*/ 3 w 1084"/>
                  <a:gd name="T55" fmla="*/ 909 h 1823"/>
                  <a:gd name="T56" fmla="*/ 2 w 1084"/>
                  <a:gd name="T57" fmla="*/ 1029 h 1823"/>
                  <a:gd name="T58" fmla="*/ 18 w 1084"/>
                  <a:gd name="T59" fmla="*/ 1148 h 1823"/>
                  <a:gd name="T60" fmla="*/ 50 w 1084"/>
                  <a:gd name="T61" fmla="*/ 1264 h 1823"/>
                  <a:gd name="T62" fmla="*/ 99 w 1084"/>
                  <a:gd name="T63" fmla="*/ 1374 h 1823"/>
                  <a:gd name="T64" fmla="*/ 163 w 1084"/>
                  <a:gd name="T65" fmla="*/ 1476 h 1823"/>
                  <a:gd name="T66" fmla="*/ 241 w 1084"/>
                  <a:gd name="T67" fmla="*/ 1568 h 1823"/>
                  <a:gd name="T68" fmla="*/ 330 w 1084"/>
                  <a:gd name="T69" fmla="*/ 1647 h 1823"/>
                  <a:gd name="T70" fmla="*/ 431 w 1084"/>
                  <a:gd name="T71" fmla="*/ 1713 h 1823"/>
                  <a:gd name="T72" fmla="*/ 539 w 1084"/>
                  <a:gd name="T73" fmla="*/ 1765 h 1823"/>
                  <a:gd name="T74" fmla="*/ 654 w 1084"/>
                  <a:gd name="T75" fmla="*/ 1800 h 1823"/>
                  <a:gd name="T76" fmla="*/ 772 w 1084"/>
                  <a:gd name="T77" fmla="*/ 1819 h 1823"/>
                  <a:gd name="T78" fmla="*/ 893 w 1084"/>
                  <a:gd name="T79" fmla="*/ 1821 h 1823"/>
                  <a:gd name="T80" fmla="*/ 832 w 1084"/>
                  <a:gd name="T81" fmla="*/ 1394 h 182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84"/>
                  <a:gd name="T124" fmla="*/ 0 h 1823"/>
                  <a:gd name="T125" fmla="*/ 1084 w 1084"/>
                  <a:gd name="T126" fmla="*/ 1823 h 182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84" h="1823">
                    <a:moveTo>
                      <a:pt x="832" y="1394"/>
                    </a:moveTo>
                    <a:lnTo>
                      <a:pt x="789" y="1389"/>
                    </a:lnTo>
                    <a:lnTo>
                      <a:pt x="746" y="1380"/>
                    </a:lnTo>
                    <a:lnTo>
                      <a:pt x="705" y="1367"/>
                    </a:lnTo>
                    <a:lnTo>
                      <a:pt x="665" y="1349"/>
                    </a:lnTo>
                    <a:lnTo>
                      <a:pt x="628" y="1327"/>
                    </a:lnTo>
                    <a:lnTo>
                      <a:pt x="592" y="1301"/>
                    </a:lnTo>
                    <a:lnTo>
                      <a:pt x="559" y="1273"/>
                    </a:lnTo>
                    <a:lnTo>
                      <a:pt x="530" y="1240"/>
                    </a:lnTo>
                    <a:lnTo>
                      <a:pt x="504" y="1206"/>
                    </a:lnTo>
                    <a:lnTo>
                      <a:pt x="482" y="1168"/>
                    </a:lnTo>
                    <a:lnTo>
                      <a:pt x="464" y="1129"/>
                    </a:lnTo>
                    <a:lnTo>
                      <a:pt x="450" y="1087"/>
                    </a:lnTo>
                    <a:lnTo>
                      <a:pt x="440" y="1044"/>
                    </a:lnTo>
                    <a:lnTo>
                      <a:pt x="434" y="1002"/>
                    </a:lnTo>
                    <a:lnTo>
                      <a:pt x="434" y="958"/>
                    </a:lnTo>
                    <a:lnTo>
                      <a:pt x="438" y="915"/>
                    </a:lnTo>
                    <a:lnTo>
                      <a:pt x="446" y="872"/>
                    </a:lnTo>
                    <a:lnTo>
                      <a:pt x="458" y="831"/>
                    </a:lnTo>
                    <a:lnTo>
                      <a:pt x="475" y="790"/>
                    </a:lnTo>
                    <a:lnTo>
                      <a:pt x="495" y="752"/>
                    </a:lnTo>
                    <a:lnTo>
                      <a:pt x="520" y="716"/>
                    </a:lnTo>
                    <a:lnTo>
                      <a:pt x="548" y="683"/>
                    </a:lnTo>
                    <a:lnTo>
                      <a:pt x="580" y="653"/>
                    </a:lnTo>
                    <a:lnTo>
                      <a:pt x="613" y="626"/>
                    </a:lnTo>
                    <a:lnTo>
                      <a:pt x="651" y="603"/>
                    </a:lnTo>
                    <a:lnTo>
                      <a:pt x="688" y="584"/>
                    </a:lnTo>
                    <a:lnTo>
                      <a:pt x="727" y="569"/>
                    </a:lnTo>
                    <a:lnTo>
                      <a:pt x="768" y="559"/>
                    </a:lnTo>
                    <a:lnTo>
                      <a:pt x="809" y="552"/>
                    </a:lnTo>
                    <a:lnTo>
                      <a:pt x="851" y="549"/>
                    </a:lnTo>
                    <a:lnTo>
                      <a:pt x="851" y="675"/>
                    </a:lnTo>
                    <a:lnTo>
                      <a:pt x="1083" y="353"/>
                    </a:lnTo>
                    <a:lnTo>
                      <a:pt x="846" y="0"/>
                    </a:lnTo>
                    <a:lnTo>
                      <a:pt x="846" y="121"/>
                    </a:lnTo>
                    <a:lnTo>
                      <a:pt x="786" y="125"/>
                    </a:lnTo>
                    <a:lnTo>
                      <a:pt x="726" y="133"/>
                    </a:lnTo>
                    <a:lnTo>
                      <a:pt x="668" y="145"/>
                    </a:lnTo>
                    <a:lnTo>
                      <a:pt x="610" y="161"/>
                    </a:lnTo>
                    <a:lnTo>
                      <a:pt x="554" y="181"/>
                    </a:lnTo>
                    <a:lnTo>
                      <a:pt x="499" y="206"/>
                    </a:lnTo>
                    <a:lnTo>
                      <a:pt x="446" y="234"/>
                    </a:lnTo>
                    <a:lnTo>
                      <a:pt x="394" y="264"/>
                    </a:lnTo>
                    <a:lnTo>
                      <a:pt x="344" y="298"/>
                    </a:lnTo>
                    <a:lnTo>
                      <a:pt x="297" y="335"/>
                    </a:lnTo>
                    <a:lnTo>
                      <a:pt x="252" y="376"/>
                    </a:lnTo>
                    <a:lnTo>
                      <a:pt x="211" y="420"/>
                    </a:lnTo>
                    <a:lnTo>
                      <a:pt x="173" y="466"/>
                    </a:lnTo>
                    <a:lnTo>
                      <a:pt x="138" y="515"/>
                    </a:lnTo>
                    <a:lnTo>
                      <a:pt x="107" y="566"/>
                    </a:lnTo>
                    <a:lnTo>
                      <a:pt x="79" y="620"/>
                    </a:lnTo>
                    <a:lnTo>
                      <a:pt x="56" y="675"/>
                    </a:lnTo>
                    <a:lnTo>
                      <a:pt x="37" y="733"/>
                    </a:lnTo>
                    <a:lnTo>
                      <a:pt x="21" y="790"/>
                    </a:lnTo>
                    <a:lnTo>
                      <a:pt x="10" y="850"/>
                    </a:lnTo>
                    <a:lnTo>
                      <a:pt x="3" y="909"/>
                    </a:lnTo>
                    <a:lnTo>
                      <a:pt x="0" y="969"/>
                    </a:lnTo>
                    <a:lnTo>
                      <a:pt x="2" y="1029"/>
                    </a:lnTo>
                    <a:lnTo>
                      <a:pt x="7" y="1090"/>
                    </a:lnTo>
                    <a:lnTo>
                      <a:pt x="18" y="1148"/>
                    </a:lnTo>
                    <a:lnTo>
                      <a:pt x="31" y="1207"/>
                    </a:lnTo>
                    <a:lnTo>
                      <a:pt x="50" y="1264"/>
                    </a:lnTo>
                    <a:lnTo>
                      <a:pt x="73" y="1320"/>
                    </a:lnTo>
                    <a:lnTo>
                      <a:pt x="99" y="1374"/>
                    </a:lnTo>
                    <a:lnTo>
                      <a:pt x="129" y="1426"/>
                    </a:lnTo>
                    <a:lnTo>
                      <a:pt x="163" y="1476"/>
                    </a:lnTo>
                    <a:lnTo>
                      <a:pt x="200" y="1523"/>
                    </a:lnTo>
                    <a:lnTo>
                      <a:pt x="241" y="1568"/>
                    </a:lnTo>
                    <a:lnTo>
                      <a:pt x="283" y="1609"/>
                    </a:lnTo>
                    <a:lnTo>
                      <a:pt x="330" y="1647"/>
                    </a:lnTo>
                    <a:lnTo>
                      <a:pt x="379" y="1682"/>
                    </a:lnTo>
                    <a:lnTo>
                      <a:pt x="431" y="1713"/>
                    </a:lnTo>
                    <a:lnTo>
                      <a:pt x="484" y="1741"/>
                    </a:lnTo>
                    <a:lnTo>
                      <a:pt x="539" y="1765"/>
                    </a:lnTo>
                    <a:lnTo>
                      <a:pt x="595" y="1784"/>
                    </a:lnTo>
                    <a:lnTo>
                      <a:pt x="654" y="1800"/>
                    </a:lnTo>
                    <a:lnTo>
                      <a:pt x="713" y="1812"/>
                    </a:lnTo>
                    <a:lnTo>
                      <a:pt x="772" y="1819"/>
                    </a:lnTo>
                    <a:lnTo>
                      <a:pt x="833" y="1822"/>
                    </a:lnTo>
                    <a:lnTo>
                      <a:pt x="893" y="1821"/>
                    </a:lnTo>
                    <a:lnTo>
                      <a:pt x="708" y="1557"/>
                    </a:lnTo>
                    <a:lnTo>
                      <a:pt x="832" y="1394"/>
                    </a:lnTo>
                  </a:path>
                </a:pathLst>
              </a:custGeom>
              <a:gradFill flip="none" rotWithShape="1">
                <a:gsLst>
                  <a:gs pos="0">
                    <a:srgbClr val="0070C0">
                      <a:alpha val="0"/>
                    </a:srgbClr>
                  </a:gs>
                  <a:gs pos="0">
                    <a:srgbClr val="0070C0">
                      <a:alpha val="0"/>
                    </a:srgbClr>
                  </a:gs>
                  <a:gs pos="0">
                    <a:srgbClr val="0070C0">
                      <a:alpha val="0"/>
                    </a:srgbClr>
                  </a:gs>
                  <a:gs pos="0">
                    <a:srgbClr val="0070C0">
                      <a:alpha val="0"/>
                    </a:srgbClr>
                  </a:gs>
                  <a:gs pos="0">
                    <a:srgbClr val="FF0000">
                      <a:alpha val="74000"/>
                    </a:srgbClr>
                  </a:gs>
                  <a:gs pos="100000">
                    <a:srgbClr val="FF0000">
                      <a:alpha val="27000"/>
                    </a:srgbClr>
                  </a:gs>
                </a:gsLst>
                <a:lin ang="2700000" scaled="1"/>
                <a:tileRect/>
              </a:gradFill>
              <a:ln w="12700" cap="rnd" cmpd="sng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12" name="Rectangle 6"/>
            <p:cNvSpPr>
              <a:spLocks noChangeArrowheads="1"/>
            </p:cNvSpPr>
            <p:nvPr/>
          </p:nvSpPr>
          <p:spPr bwMode="blackWhite">
            <a:xfrm>
              <a:off x="1594646" y="2608563"/>
              <a:ext cx="1077066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1">
              <a:spAutoFit/>
            </a:bodyPr>
            <a:lstStyle>
              <a:lvl1pPr defTabSz="787400" eaLnBrk="0" hangingPunct="0">
                <a:buSzPct val="120000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1pPr>
              <a:lvl2pPr marL="742950" indent="-285750" defTabSz="787400" eaLnBrk="0" hangingPunct="0">
                <a:buSzPct val="12000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2pPr>
              <a:lvl3pPr marL="1143000" indent="-228600" defTabSz="787400" eaLnBrk="0" hangingPunct="0"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3pPr>
              <a:lvl4pPr marL="1600200" indent="-228600" defTabSz="787400" eaLnBrk="0" hangingPunct="0">
                <a:buSzPct val="8900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4pPr>
              <a:lvl5pPr marL="2057400" indent="-228600" defTabSz="787400" eaLnBrk="0" hangingPunct="0"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5pPr>
              <a:lvl6pPr marL="25146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6pPr>
              <a:lvl7pPr marL="29718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7pPr>
              <a:lvl8pPr marL="34290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8pPr>
              <a:lvl9pPr marL="38862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9pPr>
            </a:lstStyle>
            <a:p>
              <a:pPr algn="ctr" eaLnBrk="1" hangingPunct="1"/>
              <a:r>
                <a:rPr lang="en-US" altLang="zh-CN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Industry</a:t>
              </a:r>
            </a:p>
            <a:p>
              <a:pPr algn="ctr" eaLnBrk="1" hangingPunct="1"/>
              <a:r>
                <a:rPr lang="en-US" altLang="zh-CN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4.0</a:t>
              </a:r>
              <a:endParaRPr lang="en-US" altLang="zh-CN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blackWhite">
            <a:xfrm>
              <a:off x="2506009" y="5028407"/>
              <a:ext cx="911363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1">
              <a:spAutoFit/>
            </a:bodyPr>
            <a:lstStyle>
              <a:lvl1pPr defTabSz="787400" eaLnBrk="0" hangingPunct="0">
                <a:buSzPct val="120000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1pPr>
              <a:lvl2pPr marL="742950" indent="-285750" defTabSz="787400" eaLnBrk="0" hangingPunct="0">
                <a:buSzPct val="12000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2pPr>
              <a:lvl3pPr marL="1143000" indent="-228600" defTabSz="787400" eaLnBrk="0" hangingPunct="0"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3pPr>
              <a:lvl4pPr marL="1600200" indent="-228600" defTabSz="787400" eaLnBrk="0" hangingPunct="0">
                <a:buSzPct val="8900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4pPr>
              <a:lvl5pPr marL="2057400" indent="-228600" defTabSz="787400" eaLnBrk="0" hangingPunct="0"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5pPr>
              <a:lvl6pPr marL="25146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6pPr>
              <a:lvl7pPr marL="29718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7pPr>
              <a:lvl8pPr marL="34290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8pPr>
              <a:lvl9pPr marL="3886200" indent="-228600" defTabSz="787400" eaLnBrk="0" fontAlgn="base" hangingPunct="0">
                <a:spcBef>
                  <a:spcPct val="0"/>
                </a:spcBef>
                <a:spcAft>
                  <a:spcPct val="0"/>
                </a:spcAft>
                <a:buSzPct val="75000"/>
                <a:buChar char="–"/>
                <a:defRPr sz="1600">
                  <a:solidFill>
                    <a:schemeClr val="tx1"/>
                  </a:solidFill>
                  <a:latin typeface="Arial" pitchFamily="34" charset="0"/>
                  <a:ea typeface="-윤고딕130" pitchFamily="18" charset="-127"/>
                </a:defRPr>
              </a:lvl9pPr>
            </a:lstStyle>
            <a:p>
              <a:pPr algn="ctr" eaLnBrk="1" hangingPunct="1"/>
              <a:r>
                <a:rPr lang="en-US" altLang="zh-CN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Energy</a:t>
              </a:r>
            </a:p>
            <a:p>
              <a:pPr algn="ctr" eaLnBrk="1" hangingPunct="1"/>
              <a:r>
                <a:rPr lang="en-US" altLang="zh-CN" b="1" dirty="0" smtClean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4.0</a:t>
              </a:r>
              <a:endParaRPr lang="en-US" altLang="zh-CN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6" name="모서리가 둥근 직사각형 15"/>
          <p:cNvSpPr/>
          <p:nvPr/>
        </p:nvSpPr>
        <p:spPr bwMode="auto">
          <a:xfrm>
            <a:off x="4248472" y="2333600"/>
            <a:ext cx="4572000" cy="3255640"/>
          </a:xfrm>
          <a:prstGeom prst="roundRect">
            <a:avLst>
              <a:gd name="adj" fmla="val 2770"/>
            </a:avLst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Industy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4.0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은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독일에서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산업혁명과 유사한 의미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산업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디지털화로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1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차원적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개념 쇠퇴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에너지의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디지털화 및 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와의 융합을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통칭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/>
            </a:r>
            <a:b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</a:b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산업과 다른 산업과의 유기적 관계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>
              <a:lnSpc>
                <a:spcPct val="150000"/>
              </a:lnSpc>
            </a:pP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       -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융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•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복합을 통한 시너지효과  창출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355976" y="1988840"/>
            <a:ext cx="2304256" cy="50405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Energy 4.0</a:t>
            </a:r>
            <a:endParaRPr lang="ko-KR" altLang="en-US" sz="2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24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117793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Ⅲ-1</a:t>
            </a:r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</a:t>
            </a:r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Energy 4.0 </a:t>
            </a:r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특성과 개념</a:t>
            </a:r>
            <a:endParaRPr lang="ko-KR" altLang="en-US" sz="20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54805" y="1397116"/>
            <a:ext cx="8221651" cy="3544052"/>
            <a:chOff x="454805" y="1685148"/>
            <a:chExt cx="8221651" cy="3544052"/>
          </a:xfrm>
        </p:grpSpPr>
        <p:sp>
          <p:nvSpPr>
            <p:cNvPr id="3" name="직사각형 2"/>
            <p:cNvSpPr/>
            <p:nvPr/>
          </p:nvSpPr>
          <p:spPr>
            <a:xfrm>
              <a:off x="683568" y="2428433"/>
              <a:ext cx="7992888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1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4</a:t>
              </a:r>
              <a:r>
                <a:rPr lang="ko-KR" altLang="en-US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산업혁명 시대에 부응하는 국가 에너지정책 방향 설정과 실천으로 국가 경쟁력 강화에 기여</a:t>
              </a:r>
              <a:endPara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0" lvl="1">
                <a:lnSpc>
                  <a:spcPct val="200000"/>
                </a:lnSpc>
              </a:pP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 - Industry 4.0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과 </a:t>
              </a: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Energy 4.0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의 균형발전</a:t>
              </a: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, 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보완협력을 통한 시너지효과 창출</a:t>
              </a:r>
              <a:endPara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0" lvl="1">
                <a:lnSpc>
                  <a:spcPct val="200000"/>
                </a:lnSpc>
              </a:pP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 - 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우리나라의 강점인 </a:t>
              </a: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ICT 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기반 활용을 극대화할 수 있는 전략 모색 </a:t>
              </a:r>
              <a:endPara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285750" lvl="1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endPara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285750" lvl="1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ko-KR" altLang="en-US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기반산업으로서 에너지산업  →  유망 미래 에너지산업 육성하여 국가 성장잠재력 확충</a:t>
              </a:r>
              <a:endPara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0" lvl="1">
                <a:lnSpc>
                  <a:spcPct val="200000"/>
                </a:lnSpc>
              </a:pP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 - 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다른 산업을 지원하는 조력산업에서 주력산업으로  에너지산업 육성</a:t>
              </a:r>
              <a:endPara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  <a:p>
              <a:pPr marL="0" lvl="1">
                <a:lnSpc>
                  <a:spcPct val="200000"/>
                </a:lnSpc>
              </a:pP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 - 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에너지 산업의 적극적인 해외진출로 글로벌 융</a:t>
              </a: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·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복합 협력 기회확대</a:t>
              </a:r>
              <a:endParaRPr lang="en-US" altLang="ko-KR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454805" y="1704495"/>
              <a:ext cx="2097564" cy="500369"/>
            </a:xfrm>
            <a:prstGeom prst="roundRect">
              <a:avLst>
                <a:gd name="adj" fmla="val 50000"/>
              </a:avLst>
            </a:prstGeom>
            <a:noFill/>
            <a:ln w="38100" cap="flat">
              <a:gradFill flip="none" rotWithShape="1">
                <a:gsLst>
                  <a:gs pos="63000">
                    <a:srgbClr val="1367AD"/>
                  </a:gs>
                  <a:gs pos="0">
                    <a:srgbClr val="199CFF"/>
                  </a:gs>
                  <a:gs pos="100000">
                    <a:srgbClr val="092867"/>
                  </a:gs>
                </a:gsLst>
                <a:lin ang="2700000" scaled="1"/>
                <a:tileRect/>
              </a:gra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K – Energy 4.0 </a:t>
              </a:r>
            </a:p>
            <a:p>
              <a:pPr algn="ctr"/>
              <a:r>
                <a:rPr lang="ko-KR" altLang="en-US" sz="1400" b="1" spc="-50" dirty="0" smtClean="0">
                  <a:ln w="12700"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191D6A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anose="02030504000101010101" pitchFamily="18" charset="-127"/>
                </a:rPr>
                <a:t>비전과 전략</a:t>
              </a:r>
              <a:endParaRPr lang="en-US" altLang="ko-KR" sz="1400" b="1" spc="-50" dirty="0">
                <a:ln w="12700">
                  <a:solidFill>
                    <a:prstClr val="white">
                      <a:alpha val="0"/>
                    </a:prstClr>
                  </a:solidFill>
                </a:ln>
                <a:solidFill>
                  <a:srgbClr val="191D6A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 rot="7427714">
              <a:off x="2658086" y="1872106"/>
              <a:ext cx="46800" cy="360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60AEEE"/>
                </a:gs>
                <a:gs pos="72000">
                  <a:srgbClr val="47A1EB"/>
                </a:gs>
                <a:gs pos="100000">
                  <a:srgbClr val="1989E5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2487569" y="1685148"/>
              <a:ext cx="129600" cy="129600"/>
            </a:xfrm>
            <a:prstGeom prst="ellipse">
              <a:avLst/>
            </a:prstGeom>
            <a:solidFill>
              <a:srgbClr val="1989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 flipV="1">
              <a:off x="2805634" y="2126345"/>
              <a:ext cx="5760000" cy="360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3A9AEA">
                    <a:alpha val="94000"/>
                  </a:srgbClr>
                </a:gs>
                <a:gs pos="50000">
                  <a:srgbClr val="66CCFF"/>
                </a:gs>
                <a:gs pos="100000">
                  <a:srgbClr val="3A9AEA">
                    <a:alpha val="67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8508716" y="1855553"/>
              <a:ext cx="129600" cy="129600"/>
            </a:xfrm>
            <a:prstGeom prst="ellipse">
              <a:avLst/>
            </a:prstGeom>
            <a:solidFill>
              <a:srgbClr val="60A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endParaRPr>
            </a:p>
          </p:txBody>
        </p:sp>
      </p:grpSp>
      <p:grpSp>
        <p:nvGrpSpPr>
          <p:cNvPr id="18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19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Ⅲ-2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K – Energy </a:t>
              </a:r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4.0</a:t>
              </a:r>
              <a:r>
                <a:rPr lang="ko-KR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비전</a:t>
              </a:r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25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16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sp>
        <p:nvSpPr>
          <p:cNvPr id="23" name="직사각형 22"/>
          <p:cNvSpPr/>
          <p:nvPr/>
        </p:nvSpPr>
        <p:spPr>
          <a:xfrm>
            <a:off x="360472" y="1268760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에너지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적용 사례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활용 에너지 수요관리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Internet of Energy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스마트 도시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빅데이터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활용한 에너지 산업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인공지능과 에너지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3D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프린팅과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에너지 산업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로봇을 활용한 에너지 산업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24" name="Picture 2" descr="인공지능에 대한 이미지 검색결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5430" y="5085184"/>
            <a:ext cx="2738570" cy="177281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26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8344" y="18864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2017 </a:t>
            </a:r>
            <a:r>
              <a:rPr lang="ko-KR" altLang="en-US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정책간담회</a:t>
            </a:r>
            <a:endParaRPr lang="ko-KR" altLang="en-US" sz="1200" b="1" dirty="0">
              <a:solidFill>
                <a:schemeClr val="tx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itchFamily="18" charset="-127"/>
            </a:endParaRPr>
          </a:p>
        </p:txBody>
      </p:sp>
      <p:grpSp>
        <p:nvGrpSpPr>
          <p:cNvPr id="2" name="그룹 8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13" name="TextBox 12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11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1115616" y="206084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Ⅰ</a:t>
            </a:r>
            <a:r>
              <a:rPr lang="en-US" altLang="ko-KR" sz="3600" b="1" spc="-15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  4</a:t>
            </a:r>
            <a:r>
              <a:rPr lang="ko-KR" altLang="en-US" sz="3600" b="1" spc="-150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차 산업혁명의 의의와 </a:t>
            </a:r>
            <a:r>
              <a:rPr lang="ko-KR" altLang="en-US" sz="3600" b="1" spc="-150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파급효과</a:t>
            </a:r>
            <a:endParaRPr lang="ko-KR" altLang="en-US" sz="3500" b="1" spc="-150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5496" y="6381328"/>
            <a:ext cx="2483394" cy="371400"/>
            <a:chOff x="1331640" y="5733256"/>
            <a:chExt cx="5830884" cy="803448"/>
          </a:xfrm>
        </p:grpSpPr>
        <p:pic>
          <p:nvPicPr>
            <p:cNvPr id="18" name="_x37876800" descr="EMB000020942d6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5877273"/>
              <a:ext cx="273454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admin\Desktop\7382_6574_052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1640" y="5733256"/>
              <a:ext cx="2723553" cy="803448"/>
            </a:xfrm>
            <a:prstGeom prst="rect">
              <a:avLst/>
            </a:prstGeom>
            <a:noFill/>
          </p:spPr>
        </p:pic>
      </p:grpSp>
      <p:sp>
        <p:nvSpPr>
          <p:cNvPr id="3" name="직사각형 2"/>
          <p:cNvSpPr/>
          <p:nvPr/>
        </p:nvSpPr>
        <p:spPr>
          <a:xfrm>
            <a:off x="2286000" y="2838532"/>
            <a:ext cx="4572000" cy="15265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1. 4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산업혁명의 도래</a:t>
            </a: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2.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산업 패러다임의 변천과정</a:t>
            </a: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3. 4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산업혁명의 개념 및 특징</a:t>
            </a: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4. 4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차 산업혁명이 그리는 미래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7164288" y="5229200"/>
            <a:ext cx="2025652" cy="1641628"/>
            <a:chOff x="5210644" y="3848220"/>
            <a:chExt cx="3969868" cy="3009780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0644" y="3848220"/>
              <a:ext cx="3969868" cy="300978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6931322" y="5072356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54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412899" y="1557312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가상물리시스템의 정의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4.0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주요특성으로는 가상물리시스템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(Cyber-Physical Systems)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를 꼽을 수 있음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가상물리시스템의 정의는 인간 주변 환경에 존재하는 건물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국방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도로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전력망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공장 등 사물에 통신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검퓨팅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소프트웨어 등 발전된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기술이 융합되어 물리시스템을 이해하고 제어하는 기술을 말함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인간 주변의 물리시스템에 장착된 센서를 통해 데이터가 수집되며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사이버상의 통신망으로 연동된 소프트웨어가 데이터 분석을 통해 물리현상 분석 및 제어하는 기술로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 ‘Sensor-based communication-enabled autonomous system’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이라고 불리기도 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7129861"/>
              </p:ext>
            </p:extLst>
          </p:nvPr>
        </p:nvGraphicFramePr>
        <p:xfrm>
          <a:off x="899592" y="4005584"/>
          <a:ext cx="7467600" cy="1881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정의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등장배경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0326"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제조분야 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CPS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는 제조 기업 정보시스템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(ERP,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CRM, SCM, MES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등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컴퓨팅 시스템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(PLC, CAD, CAM,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시뮬레이터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센서 인공지능 등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과 사람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공정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제조설비와 같은 물리적 시스템을 네트워크로 통합하여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안전하고 </a:t>
                      </a:r>
                      <a:r>
                        <a:rPr lang="ko-KR" altLang="en-US" sz="1100" baseline="0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신뢰성있게</a:t>
                      </a:r>
                      <a:r>
                        <a:rPr lang="ko-KR" altLang="en-US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효율적으로 전 제조 과정을 분산 제어하는 지능형 통합 제조시스템 구축 기술을 의미함</a:t>
                      </a:r>
                      <a:r>
                        <a:rPr lang="en-US" altLang="ko-KR" sz="1100" baseline="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제조 환경 다양한 센서를 설치하여 감지된 신호들이 유무선 통신을 통해 컴퓨터에 전달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분석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처리되며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구동 기술을 통해 제조설비 제어하여 고품질의 다양한 제품을 자동 생산하는 기술이 점차 현실화</a:t>
                      </a:r>
                      <a:endParaRPr lang="en-US" altLang="ko-KR" sz="1100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171450" indent="-171450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의료기기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자동차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로봇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항공기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제조시스템</a:t>
                      </a:r>
                      <a:r>
                        <a:rPr lang="en-US" altLang="ko-KR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보안 및 감시 시스템 등 대부분 물리 시스템에 컴퓨터가 탑재되며 복잡도가 증가되면서 전체 시스템 결함 가능성 증가</a:t>
                      </a:r>
                      <a:endParaRPr lang="ko-KR" altLang="en-US" sz="11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9" name="그룹 45"/>
          <p:cNvGrpSpPr/>
          <p:nvPr/>
        </p:nvGrpSpPr>
        <p:grpSpPr>
          <a:xfrm>
            <a:off x="323528" y="887353"/>
            <a:ext cx="1699504" cy="412765"/>
            <a:chOff x="998653" y="1311052"/>
            <a:chExt cx="1699504" cy="412765"/>
          </a:xfrm>
        </p:grpSpPr>
        <p:sp>
          <p:nvSpPr>
            <p:cNvPr id="10" name="직사각형 9"/>
            <p:cNvSpPr/>
            <p:nvPr/>
          </p:nvSpPr>
          <p:spPr>
            <a:xfrm>
              <a:off x="998653" y="1354485"/>
              <a:ext cx="16995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가상물리시스템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27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467544" y="1268760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가상물리시스템의 적용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CPS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기술은 국방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교통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및 자동차와 같은 전통산업에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기술이 결합하여 기존 산업과 서비스에 새로운 부가가치를 부여하고자 하는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융복합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산업이며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IT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 접목이 가능한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전산업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적용 가능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전력망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교통시스템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공공기초 시설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건강 진료 등 복잡한 핵심인프라에 모두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CPS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적용 가능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457200" lvl="2"/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</p:txBody>
      </p:sp>
      <p:graphicFrame>
        <p:nvGraphicFramePr>
          <p:cNvPr id="14" name="다이어그램 13"/>
          <p:cNvGraphicFramePr/>
          <p:nvPr>
            <p:extLst>
              <p:ext uri="{D42A27DB-BD31-4B8C-83A1-F6EECF244321}">
                <p14:modId xmlns:p14="http://schemas.microsoft.com/office/powerpoint/2010/main" xmlns="" val="2721665297"/>
              </p:ext>
            </p:extLst>
          </p:nvPr>
        </p:nvGraphicFramePr>
        <p:xfrm>
          <a:off x="1778590" y="3618685"/>
          <a:ext cx="7185898" cy="2654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직사각형 14"/>
          <p:cNvSpPr/>
          <p:nvPr/>
        </p:nvSpPr>
        <p:spPr>
          <a:xfrm>
            <a:off x="3670024" y="3228114"/>
            <a:ext cx="1751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[</a:t>
            </a:r>
            <a:r>
              <a:rPr lang="ko-KR" alt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산업혁명의 변천</a:t>
            </a:r>
            <a:r>
              <a:rPr lang="en-US" altLang="ko-KR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]</a:t>
            </a:r>
            <a:endParaRPr lang="ko-KR" altLang="en-US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8" cstate="print"/>
          <a:srcRect l="4848" t="45187" r="92250" b="44443"/>
          <a:stretch/>
        </p:blipFill>
        <p:spPr>
          <a:xfrm rot="5400000">
            <a:off x="703688" y="3454550"/>
            <a:ext cx="800916" cy="112919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8" cstate="print"/>
          <a:srcRect l="10866" t="44811" r="86232" b="44819"/>
          <a:stretch/>
        </p:blipFill>
        <p:spPr>
          <a:xfrm rot="5400000">
            <a:off x="699844" y="4388408"/>
            <a:ext cx="808603" cy="112919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8" cstate="print"/>
          <a:srcRect l="13992" t="45289" r="83106" b="44341"/>
          <a:stretch/>
        </p:blipFill>
        <p:spPr>
          <a:xfrm rot="5400000">
            <a:off x="714646" y="5311305"/>
            <a:ext cx="779000" cy="112919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28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7" name="그룹 45"/>
          <p:cNvGrpSpPr/>
          <p:nvPr/>
        </p:nvGrpSpPr>
        <p:grpSpPr>
          <a:xfrm>
            <a:off x="323528" y="887353"/>
            <a:ext cx="2693366" cy="412765"/>
            <a:chOff x="998653" y="1311052"/>
            <a:chExt cx="2693366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26933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인공지능 에너지 수요관리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412899" y="17062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(ICT 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활용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인공지능 에너지 수요관리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기반 에너지 수요 관리란 매뉴얼 방식에서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기반 전사적 체계관리로 패러다임을 바꾸는 것을 말하며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이를 통해 시스템 차원의 효율 개선 효과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최종소비자 행동 변화 견인 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신산업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육성 및 고용 창출 등의 효과를 누릴 수 있음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(2035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년까지 평균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12%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절감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: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산업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20%/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건물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41%)</a:t>
            </a:r>
          </a:p>
          <a:p>
            <a:pPr marL="457200" lvl="2"/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현재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기반 수요관리를 위해 대표적으로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EMS(Energy Management System)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을 꼽으며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이는 에너지 흐름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사용의 시각화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최적화를 위한 에너지  관리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솔루션으로 가정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빌딩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공장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도시에 까지 적용 가능함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EMS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발전에 따라 빠르게 진화하여 에너지 시각화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분석에서 서비스 기능으로 확대되며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특히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클라우드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기반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EMS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를 통해 비즈니스 모델이 변화하고 있음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 cstate="print"/>
          <a:srcRect l="6000" t="38518" r="64250" b="45926"/>
          <a:stretch/>
        </p:blipFill>
        <p:spPr>
          <a:xfrm>
            <a:off x="891643" y="4901190"/>
            <a:ext cx="7642757" cy="1348722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2819400" y="4586091"/>
            <a:ext cx="36992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[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EMS(Energy Management System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</a:t>
            </a:r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구성 요소</a:t>
            </a:r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]</a:t>
            </a:r>
            <a:endParaRPr lang="ko-KR" altLang="en-US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29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7" name="그룹 45"/>
          <p:cNvGrpSpPr/>
          <p:nvPr/>
        </p:nvGrpSpPr>
        <p:grpSpPr>
          <a:xfrm>
            <a:off x="323528" y="887353"/>
            <a:ext cx="2098651" cy="412765"/>
            <a:chOff x="998653" y="1311052"/>
            <a:chExt cx="2098651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20986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Internet of Energy</a:t>
              </a: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412899" y="17062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Internet of energy</a:t>
            </a: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독일에서는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‘Internet of Energy’(E-energy)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중심으로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기반 미래 에너지 시스템 프로젝트 추진 중이며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이는 분산화된 에너지 수급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유연하고 지능화된 소비자 수요 반응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분산형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그리드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효과적 연계 보장하는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인프라 구축에 초점을 맞추고 있음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구체적으로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 홈 오토메이션 및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분산형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 전원 기술  지능형 송배전망 관리 시스템  스마트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미러링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  에너지 인프라 통합 네트워크 인프라  각종 애플리케이션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서비스 실증사업 진행 중에 있음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.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  <a:sym typeface="Wingdings" panose="05000000000000000000" pitchFamily="2" charset="2"/>
              </a:rPr>
              <a:t> 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17032"/>
            <a:ext cx="7704856" cy="28083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7" name="그룹 45"/>
          <p:cNvGrpSpPr/>
          <p:nvPr/>
        </p:nvGrpSpPr>
        <p:grpSpPr>
          <a:xfrm>
            <a:off x="323528" y="887353"/>
            <a:ext cx="2654894" cy="412765"/>
            <a:chOff x="998653" y="1311052"/>
            <a:chExt cx="2654894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2654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스마트 시티 </a:t>
              </a:r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[Smart City]</a:t>
              </a: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412899" y="1556792"/>
            <a:ext cx="8460000" cy="2448272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스마트 시티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(Smart City)</a:t>
            </a: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스마트 시티란 사물 인터넷 또는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CPS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기술을 적용하여 도시의 삶의 질을 개선하는데 초점을 두고 있으며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총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6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개 분야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경제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(economy)/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이동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(mobility)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환경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(environment)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인력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(people) 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생활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(living)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거버넌스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(governance)’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를 개선하는데 초점을 맞추고 있음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일본은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일본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신성장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전략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일환으로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2010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 부터 스마트시티 관련 정책에 약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680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억엔 을 투자함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‘ICT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스마트 타운 구상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스마트 커뮤니티 구상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환경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-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미래 도시 구상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’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대 스마트 시티 정책 추진 중이며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 이용 효율화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등에 초점을 맞추어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2020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년까지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조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천억엔의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경제효과 및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6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만명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고용창출을 기대함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495800"/>
            <a:ext cx="4354971" cy="210155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/>
          <a:srcRect l="7000" t="29133" r="68500" b="24200"/>
          <a:stretch/>
        </p:blipFill>
        <p:spPr>
          <a:xfrm>
            <a:off x="683568" y="4581128"/>
            <a:ext cx="3538898" cy="208823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819400" y="4114800"/>
            <a:ext cx="3296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[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스마트 시티의 개념 및 일본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요코호마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사례</a:t>
            </a:r>
            <a:r>
              <a:rPr lang="en-US" altLang="ko-KR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]</a:t>
            </a:r>
            <a:endParaRPr lang="ko-KR" altLang="en-US" sz="1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31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7" name="그룹 45"/>
          <p:cNvGrpSpPr/>
          <p:nvPr/>
        </p:nvGrpSpPr>
        <p:grpSpPr>
          <a:xfrm>
            <a:off x="323528" y="887353"/>
            <a:ext cx="2632452" cy="412765"/>
            <a:chOff x="998653" y="1311052"/>
            <a:chExt cx="2632452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26324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3D </a:t>
              </a:r>
              <a:r>
                <a:rPr lang="ko-KR" altLang="en-US" b="1" dirty="0" err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프린팅과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에너지 산업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412899" y="17062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3D </a:t>
            </a:r>
            <a:r>
              <a:rPr lang="ko-KR" altLang="en-US" sz="1600" b="1" dirty="0" err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프린팅과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태양광 산업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3D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프린팅은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디지털 도면을 즉시 프린트하여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기존의 자르고 깎아내는 방식 대신에 다양한 원재료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유리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실리콘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플라스틱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레진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을 활용하여 한 겹씩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쌓아올려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완제품을 만드는 방식을 말함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태양이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직면할때만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효율성이 있는 기존의 평평한 모양의 태양광 모듈을 대신하여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3D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프린팅을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통하여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3D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블록 형식과 같은 다양한 형태의 태양전지를 제작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생산함으로 이러한 기존 태양전지보다 대략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20%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효율성을 높일 수 있다고 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추가로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3D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프린팅을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통하여 태양전지를 비싼 유리가 아닌 종이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플라스틱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섬유 등의 원료로 인쇄할 경우 극도로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앏은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수준의 태양전지 생산이 가능하여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향후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착용가능한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첨단기술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(Wearable high-tech)’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로 까지 발전가능하며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기술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진보시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도색재도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뿌릴 수 있는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솔라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스프레이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(solar spray)’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까지 개발 가능 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4800706"/>
            <a:ext cx="2989051" cy="135118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0649" y="4800600"/>
            <a:ext cx="2006940" cy="133796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8749" y="4800706"/>
            <a:ext cx="2028014" cy="13511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7" name="그룹 45"/>
          <p:cNvGrpSpPr/>
          <p:nvPr/>
        </p:nvGrpSpPr>
        <p:grpSpPr>
          <a:xfrm>
            <a:off x="323528" y="887353"/>
            <a:ext cx="1980029" cy="412765"/>
            <a:chOff x="998653" y="1311052"/>
            <a:chExt cx="1980029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1980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유비쿼터스 에너지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412899" y="17062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유비쿼터스 </a:t>
            </a: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에너지의 </a:t>
            </a:r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개념</a:t>
            </a:r>
            <a:endParaRPr lang="en-US" altLang="ko-KR" sz="16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유비쿼터스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(Ubiquitous)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는 ‘어디에나 있는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아주 흔한‘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유비쿼터스 사회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(Ubiquitous Society), 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모든 사물이 지능화되고 네트워크 되어 사람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-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사람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사물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-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사람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사물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-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사물 간 의사소통이 가능한 사회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유비쿼터스 에너지 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(Ubiquitous Energy)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유비쿼터스 사회에서 요구되는 에너지 </a:t>
            </a:r>
            <a:r>
              <a:rPr lang="ko-KR" altLang="en-US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공급형태로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 언제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어디서나 누구나 쉽게 전력을 공급받을 수 있는 개념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일본 산업기술총합연구소 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AIST)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개인화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(Personalization), </a:t>
            </a:r>
            <a:r>
              <a:rPr lang="ko-KR" altLang="en-US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휴대성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(Portability),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착용가능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(Wearable)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특성을 가짐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유비쿼터스 에너지는 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Energy 4.0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  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Industry 4.0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을 견인할 수 있는 기술 </a:t>
            </a: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33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2524450" y="5317613"/>
            <a:ext cx="3807067" cy="1068671"/>
            <a:chOff x="2895600" y="4624128"/>
            <a:chExt cx="3807067" cy="1068671"/>
          </a:xfrm>
        </p:grpSpPr>
        <p:sp>
          <p:nvSpPr>
            <p:cNvPr id="16" name="직사각형 15"/>
            <p:cNvSpPr/>
            <p:nvPr/>
          </p:nvSpPr>
          <p:spPr>
            <a:xfrm>
              <a:off x="2895600" y="4624128"/>
              <a:ext cx="1822934" cy="405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생산</a:t>
              </a:r>
              <a:r>
                <a:rPr lang="en-US" altLang="ko-KR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(</a:t>
              </a:r>
              <a:r>
                <a:rPr lang="ko-KR" altLang="en-US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발전</a:t>
              </a:r>
              <a:r>
                <a:rPr lang="en-US" altLang="ko-KR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)</a:t>
              </a:r>
              <a:endParaRPr lang="ko-KR" altLang="en-US" sz="1400" b="1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876800" y="4624128"/>
              <a:ext cx="1822934" cy="405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유통</a:t>
              </a:r>
              <a:r>
                <a:rPr lang="en-US" altLang="ko-KR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(</a:t>
              </a:r>
              <a:r>
                <a:rPr lang="ko-KR" altLang="en-US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송배전</a:t>
              </a:r>
              <a:r>
                <a:rPr lang="en-US" altLang="ko-KR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)</a:t>
              </a:r>
              <a:endParaRPr lang="ko-KR" altLang="en-US" sz="1400" b="1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895600" y="5071110"/>
              <a:ext cx="1822934" cy="621689"/>
            </a:xfrm>
            <a:prstGeom prst="rect">
              <a:avLst/>
            </a:prstGeom>
            <a:noFill/>
            <a:ln w="1905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ko-KR" altLang="en-US" sz="1400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에너지하베스팅</a:t>
              </a:r>
              <a:endParaRPr lang="ko-KR" altLang="en-US" sz="1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879733" y="5071110"/>
              <a:ext cx="1822934" cy="621689"/>
            </a:xfrm>
            <a:prstGeom prst="rect">
              <a:avLst/>
            </a:prstGeom>
            <a:noFill/>
            <a:ln w="1905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altLang="ko-KR" sz="1400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Internet of Energy</a:t>
              </a:r>
              <a:endParaRPr lang="ko-KR" altLang="en-US" sz="1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</p:grpSp>
      <p:sp>
        <p:nvSpPr>
          <p:cNvPr id="23" name="TextBox 19"/>
          <p:cNvSpPr txBox="1"/>
          <p:nvPr/>
        </p:nvSpPr>
        <p:spPr>
          <a:xfrm>
            <a:off x="2594784" y="4999114"/>
            <a:ext cx="3733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 smtClean="0"/>
              <a:t>[</a:t>
            </a:r>
            <a:r>
              <a:rPr lang="ko-KR" altLang="en-US" sz="900" b="1" dirty="0" smtClean="0"/>
              <a:t>유비쿼터스 에너지의 분류</a:t>
            </a:r>
            <a:r>
              <a:rPr lang="en-US" altLang="ko-KR" sz="900" b="1" dirty="0"/>
              <a:t>]</a:t>
            </a:r>
            <a:endParaRPr lang="ko-KR" altLang="en-US" sz="900" b="1" dirty="0"/>
          </a:p>
        </p:txBody>
      </p:sp>
    </p:spTree>
    <p:extLst>
      <p:ext uri="{BB962C8B-B14F-4D97-AF65-F5344CB8AC3E}">
        <p14:creationId xmlns:p14="http://schemas.microsoft.com/office/powerpoint/2010/main" xmlns="" val="41788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Ⅲ-3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Energy 4.0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의 적용사례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grpSp>
        <p:nvGrpSpPr>
          <p:cNvPr id="7" name="그룹 45"/>
          <p:cNvGrpSpPr/>
          <p:nvPr/>
        </p:nvGrpSpPr>
        <p:grpSpPr>
          <a:xfrm>
            <a:off x="323528" y="887353"/>
            <a:ext cx="1763624" cy="412765"/>
            <a:chOff x="998653" y="1311052"/>
            <a:chExt cx="1763624" cy="412765"/>
          </a:xfrm>
        </p:grpSpPr>
        <p:sp>
          <p:nvSpPr>
            <p:cNvPr id="8" name="직사각형 7"/>
            <p:cNvSpPr/>
            <p:nvPr/>
          </p:nvSpPr>
          <p:spPr>
            <a:xfrm>
              <a:off x="998653" y="1354485"/>
              <a:ext cx="17636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에너지 </a:t>
              </a:r>
              <a:r>
                <a:rPr lang="ko-KR" altLang="en-US" b="1" dirty="0" err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하베스팅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9" name="직선 연결선 8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직사각형 9"/>
          <p:cNvSpPr/>
          <p:nvPr/>
        </p:nvSpPr>
        <p:spPr>
          <a:xfrm>
            <a:off x="412899" y="17062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에너지 </a:t>
            </a:r>
            <a:r>
              <a:rPr lang="ko-KR" altLang="en-US" sz="1600" b="1" dirty="0" err="1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하베스팅</a:t>
            </a:r>
            <a:r>
              <a:rPr lang="en-US" altLang="ko-KR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(Energy Harvesting)</a:t>
            </a:r>
          </a:p>
          <a:p>
            <a:pPr marL="0" lvl="1"/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정의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일상생활에서 버려지거나 사용하지 않은 작은 에너지를 모아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수확 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Harvest) </a:t>
            </a:r>
            <a:r>
              <a:rPr lang="ko-KR" altLang="en-US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사용가능한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전기에너지로 변환해주는 기술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ko-KR" altLang="en-US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4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차산업혁명시대에서는 </a:t>
            </a:r>
            <a:r>
              <a:rPr lang="ko-KR" altLang="en-US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센서사용이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증가할 예정이며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따라서 에너지 </a:t>
            </a:r>
            <a:r>
              <a:rPr lang="ko-KR" altLang="en-US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하베스팅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(Energy </a:t>
            </a:r>
            <a:r>
              <a:rPr lang="en-US" altLang="ko-KR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Havesting</a:t>
            </a:r>
            <a:r>
              <a:rPr lang="en-US" altLang="ko-KR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기반의 동력원 도입이 이루어질 전망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ko-KR" altLang="en-US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34</a:t>
            </a:r>
          </a:p>
        </p:txBody>
      </p:sp>
      <p:pic>
        <p:nvPicPr>
          <p:cNvPr id="16" name="_x205929744" descr="EMB0000a95815e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884" y="3561358"/>
            <a:ext cx="3660632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그룹 3"/>
          <p:cNvGrpSpPr/>
          <p:nvPr/>
        </p:nvGrpSpPr>
        <p:grpSpPr>
          <a:xfrm>
            <a:off x="691488" y="4365104"/>
            <a:ext cx="3880512" cy="1286448"/>
            <a:chOff x="2555776" y="2785776"/>
            <a:chExt cx="3880512" cy="1286448"/>
          </a:xfrm>
        </p:grpSpPr>
        <p:sp>
          <p:nvSpPr>
            <p:cNvPr id="18" name="직사각형 17"/>
            <p:cNvSpPr/>
            <p:nvPr/>
          </p:nvSpPr>
          <p:spPr>
            <a:xfrm>
              <a:off x="2645624" y="3120864"/>
              <a:ext cx="1822934" cy="405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b="1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압전효과</a:t>
              </a:r>
              <a:endParaRPr lang="ko-KR" altLang="en-US" sz="1400" b="1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553078" y="3120864"/>
              <a:ext cx="1822934" cy="405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b="1" spc="-8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열전효과</a:t>
              </a:r>
              <a:endParaRPr lang="ko-KR" altLang="en-US" sz="1400" b="1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2645624" y="3626208"/>
              <a:ext cx="1822934" cy="405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광전효과</a:t>
              </a:r>
              <a:endParaRPr lang="ko-KR" altLang="en-US" sz="1400" b="1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4553078" y="3626208"/>
              <a:ext cx="1822934" cy="405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RF(</a:t>
              </a:r>
              <a:r>
                <a:rPr lang="ko-KR" altLang="en-US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무선주파수 활용</a:t>
              </a:r>
              <a:r>
                <a:rPr lang="en-US" altLang="ko-KR" sz="1400" b="1" spc="-8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Arial" pitchFamily="34" charset="0"/>
                </a:rPr>
                <a:t>)</a:t>
              </a:r>
              <a:endParaRPr lang="ko-KR" altLang="en-US" sz="1400" b="1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555776" y="3053499"/>
              <a:ext cx="3880512" cy="1018725"/>
            </a:xfrm>
            <a:prstGeom prst="rect">
              <a:avLst/>
            </a:prstGeom>
            <a:noFill/>
            <a:ln w="1905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ko-KR" altLang="en-US" sz="1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  <p:sp>
          <p:nvSpPr>
            <p:cNvPr id="26" name="TextBox 19"/>
            <p:cNvSpPr txBox="1"/>
            <p:nvPr/>
          </p:nvSpPr>
          <p:spPr>
            <a:xfrm>
              <a:off x="2645624" y="2785776"/>
              <a:ext cx="37338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b="1" dirty="0" smtClean="0"/>
                <a:t>[</a:t>
              </a:r>
              <a:r>
                <a:rPr lang="ko-KR" altLang="en-US" sz="900" b="1" dirty="0" err="1" smtClean="0"/>
                <a:t>에너지하베스팅의</a:t>
              </a:r>
              <a:r>
                <a:rPr lang="ko-KR" altLang="en-US" sz="900" b="1" dirty="0" smtClean="0"/>
                <a:t> </a:t>
              </a:r>
              <a:r>
                <a:rPr lang="en-US" altLang="ko-KR" sz="900" b="1" dirty="0" smtClean="0"/>
                <a:t>4</a:t>
              </a:r>
              <a:r>
                <a:rPr lang="ko-KR" altLang="en-US" sz="900" b="1" dirty="0" smtClean="0"/>
                <a:t>가지 원리</a:t>
              </a:r>
              <a:r>
                <a:rPr lang="en-US" altLang="ko-KR" sz="900" b="1" dirty="0"/>
                <a:t>]</a:t>
              </a:r>
              <a:endParaRPr lang="ko-KR" altLang="en-US" sz="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7597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7164288" y="5229200"/>
            <a:ext cx="2025652" cy="1641628"/>
            <a:chOff x="5210644" y="3848220"/>
            <a:chExt cx="3969868" cy="3009780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10644" y="3848220"/>
              <a:ext cx="3969868" cy="3009780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6931322" y="5072356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68344" y="18864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2017 </a:t>
            </a:r>
            <a:r>
              <a:rPr lang="ko-KR" altLang="en-US" sz="1200" b="1" dirty="0" smtClean="0">
                <a:solidFill>
                  <a:schemeClr val="tx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rPr>
              <a:t>정책간담회</a:t>
            </a:r>
            <a:endParaRPr lang="ko-KR" altLang="en-US" sz="1200" b="1" dirty="0">
              <a:solidFill>
                <a:schemeClr val="tx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itchFamily="18" charset="-127"/>
            </a:endParaRPr>
          </a:p>
        </p:txBody>
      </p:sp>
      <p:grpSp>
        <p:nvGrpSpPr>
          <p:cNvPr id="2" name="그룹 8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13" name="TextBox 12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  <p:pic>
          <p:nvPicPr>
            <p:cNvPr id="11" name="Picture 3" descr="C:\Users\admin\Desktop\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1115616" y="2060848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5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Ⅳ. </a:t>
            </a:r>
            <a:r>
              <a:rPr lang="ko-KR" altLang="en-US" sz="35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정책제언</a:t>
            </a:r>
            <a:endParaRPr lang="ko-KR" altLang="en-US" sz="35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35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5496" y="6381328"/>
            <a:ext cx="2483394" cy="371400"/>
            <a:chOff x="1331640" y="5733256"/>
            <a:chExt cx="5830884" cy="803448"/>
          </a:xfrm>
        </p:grpSpPr>
        <p:pic>
          <p:nvPicPr>
            <p:cNvPr id="17" name="_x37876800" descr="EMB000020942d6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5877273"/>
              <a:ext cx="2734540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admin\Desktop\7382_6574_052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1640" y="5733256"/>
              <a:ext cx="2723553" cy="803448"/>
            </a:xfrm>
            <a:prstGeom prst="rect">
              <a:avLst/>
            </a:prstGeom>
            <a:noFill/>
          </p:spPr>
        </p:pic>
      </p:grpSp>
      <p:sp>
        <p:nvSpPr>
          <p:cNvPr id="14" name="직사각형 13"/>
          <p:cNvSpPr/>
          <p:nvPr/>
        </p:nvSpPr>
        <p:spPr>
          <a:xfrm>
            <a:off x="2286000" y="28385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1.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융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•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복합을 위한 에너지산업 기반 </a:t>
            </a: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확충</a:t>
            </a:r>
            <a:endParaRPr lang="en-US" altLang="ko-KR" sz="1600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2.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제도 개선 방안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3.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노동시장 변화에 따른 대책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4. </a:t>
            </a:r>
            <a:r>
              <a:rPr lang="ko-KR" altLang="en-US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트럼프 에너지정책 </a:t>
            </a:r>
            <a:r>
              <a:rPr lang="ko-KR" altLang="en-US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대응방안</a:t>
            </a:r>
            <a:endParaRPr lang="ko-KR" altLang="en-US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함초롬돋움" pitchFamily="18" charset="-127"/>
                    <a:ea typeface="함초롬돋움" pitchFamily="18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5256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Ⅳ-1. </a:t>
              </a:r>
              <a:r>
                <a:rPr lang="ko-KR" altLang="en-US" sz="2000" b="1" dirty="0" err="1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융•복합을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 위한 에너지산업 기반 확충 </a:t>
              </a: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2051720" y="1628800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송배전 시설 등 지속적인 에너지 유통 비용 증가 문제를 해결할 수 있는 근본적인 대책  필요 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4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산업혁명시대에서 에너지 유통 시설은 비용이 아니라 투자가 될 수 있다는 발상의  전환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초전도 케이블 사업 등과 같은 에너지 유통구조 선진화 사업에 과감한 투자 필요 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K-Energy 4.0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추구하는 에너지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통신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방송 등 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net-work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산업간 융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복합으로 시너지효과 창출 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79513" y="1124744"/>
            <a:ext cx="1872208" cy="500369"/>
          </a:xfrm>
          <a:prstGeom prst="roundRect">
            <a:avLst>
              <a:gd name="adj" fmla="val 50000"/>
            </a:avLst>
          </a:prstGeom>
          <a:noFill/>
          <a:ln w="38100" cap="flat">
            <a:gradFill flip="none" rotWithShape="1">
              <a:gsLst>
                <a:gs pos="63000">
                  <a:srgbClr val="1367AD"/>
                </a:gs>
                <a:gs pos="0">
                  <a:srgbClr val="199CFF"/>
                </a:gs>
                <a:gs pos="100000">
                  <a:srgbClr val="092867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Off – Line</a:t>
            </a:r>
          </a:p>
          <a:p>
            <a:pPr algn="ctr"/>
            <a:r>
              <a:rPr lang="ko-KR" altLang="en-US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에너지 유통구조 개선</a:t>
            </a:r>
            <a:endParaRPr lang="ko-KR" altLang="en-US" sz="12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 rot="7427714">
            <a:off x="2262930" y="1292355"/>
            <a:ext cx="46800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0AEEE"/>
              </a:gs>
              <a:gs pos="72000">
                <a:srgbClr val="47A1EB"/>
              </a:gs>
              <a:gs pos="100000">
                <a:srgbClr val="1989E5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066136" y="1325108"/>
            <a:ext cx="129600" cy="129600"/>
          </a:xfrm>
          <a:prstGeom prst="ellipse">
            <a:avLst/>
          </a:prstGeom>
          <a:solidFill>
            <a:srgbClr val="198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 flipV="1">
            <a:off x="2412400" y="1536875"/>
            <a:ext cx="6120040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A9AEA">
                  <a:alpha val="94000"/>
                </a:srgbClr>
              </a:gs>
              <a:gs pos="50000">
                <a:srgbClr val="66CCFF"/>
              </a:gs>
              <a:gs pos="100000">
                <a:srgbClr val="3A9AEA">
                  <a:alpha val="67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8508716" y="1495513"/>
            <a:ext cx="129600" cy="129600"/>
          </a:xfrm>
          <a:prstGeom prst="ellipse">
            <a:avLst/>
          </a:prstGeom>
          <a:solidFill>
            <a:srgbClr val="60A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36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6" name="그림 25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459" y="3140968"/>
            <a:ext cx="3600000" cy="3600000"/>
          </a:xfrm>
          <a:prstGeom prst="rect">
            <a:avLst/>
          </a:prstGeom>
        </p:spPr>
      </p:pic>
      <p:pic>
        <p:nvPicPr>
          <p:cNvPr id="27" name="그림 26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140968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2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Ⅰ-1. 4</a:t>
              </a:r>
              <a:r>
                <a:rPr lang="ko-KR" altLang="en-US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차 산업혁명의 도래</a:t>
              </a:r>
              <a:endPara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125625" y="1338031"/>
            <a:ext cx="8991600" cy="546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2016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1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월 </a:t>
            </a:r>
            <a:r>
              <a:rPr lang="ko-KR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스위스에서 개최된  세계 경제포럼</a:t>
            </a:r>
            <a:r>
              <a:rPr lang="en-US" altLang="ko-KR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일명 </a:t>
            </a:r>
            <a:r>
              <a:rPr lang="en-US" altLang="ko-KR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Davos  Forum)</a:t>
            </a:r>
            <a:r>
              <a:rPr lang="ko-KR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</a:t>
            </a:r>
            <a:r>
              <a:rPr lang="en-US" altLang="ko-KR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주제는 </a:t>
            </a:r>
            <a:r>
              <a:rPr lang="en-US" altLang="ko-KR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『 4</a:t>
            </a:r>
            <a:r>
              <a:rPr lang="ko-KR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산업혁명의 이해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』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100" b="1" dirty="0">
              <a:solidFill>
                <a:schemeClr val="tx2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>
              <a:lnSpc>
                <a:spcPct val="150000"/>
              </a:lnSpc>
            </a:pPr>
            <a:endParaRPr lang="en-US" altLang="ko-KR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>
              <a:lnSpc>
                <a:spcPct val="150000"/>
              </a:lnSpc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>
              <a:lnSpc>
                <a:spcPct val="150000"/>
              </a:lnSpc>
            </a:pPr>
            <a:endParaRPr lang="en-US" altLang="ko-KR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포럼 후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슈밥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의장이 포럼 주제와 동일한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『4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산업혁명의 이해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』 </a:t>
            </a:r>
            <a:r>
              <a:rPr lang="ko-KR" altLang="en-US" sz="14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도서 </a:t>
            </a:r>
            <a:r>
              <a:rPr lang="ko-KR" altLang="en-US" sz="14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출간 이후 본격적인 </a:t>
            </a:r>
            <a:r>
              <a:rPr lang="ko-KR" altLang="en-US" sz="14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공론화</a:t>
            </a:r>
            <a:endParaRPr lang="en-US" altLang="ko-KR" sz="1400" b="1" dirty="0">
              <a:solidFill>
                <a:schemeClr val="accent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산업혁명은 무엇인가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742950" lvl="2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무엇을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어떻게 변화시킬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것인가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742950" lvl="2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우리에게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영향을 끼칠 것인가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742950" lvl="2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공익을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위해 이를 활용할 수 있는 방법은 무엇인가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742950" lvl="2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altLang="ko-KR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저서에서 </a:t>
            </a:r>
            <a:r>
              <a:rPr lang="ko-KR" altLang="en-US" sz="1400" b="1" kern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클라우스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kern="0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슈밥는</a:t>
            </a:r>
            <a:r>
              <a:rPr lang="ko-KR" altLang="en-US" sz="14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산업발전의 혁명적 변화를 </a:t>
            </a:r>
            <a:r>
              <a:rPr lang="en-US" altLang="ko-KR" sz="14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4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단계로 구분</a:t>
            </a:r>
            <a:endParaRPr lang="en-US" altLang="ko-KR" sz="1400" b="1" kern="0" dirty="0">
              <a:solidFill>
                <a:schemeClr val="tx2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 algn="just" fontAlgn="base" latinLnBrk="1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산업혁명  </a:t>
            </a: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수력과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증기의 힘을 써서 </a:t>
            </a:r>
            <a:r>
              <a:rPr lang="ko-KR" altLang="en-US" sz="12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생산의 기계화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실현</a:t>
            </a:r>
            <a:endParaRPr lang="en-US" altLang="ko-KR" sz="12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 algn="just" fontAlgn="base" latinLnBrk="1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산업혁명  </a:t>
            </a: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전기의 힘을 써서 </a:t>
            </a:r>
            <a:r>
              <a:rPr lang="ko-KR" altLang="en-US" sz="12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대량생산 체제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구축</a:t>
            </a:r>
            <a:endParaRPr lang="en-US" altLang="ko-KR" sz="1200" b="1" kern="0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 algn="just" fontAlgn="base" latinLnBrk="1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산업혁명  </a:t>
            </a: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전자공학과 정보기술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(IT)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사용하여 </a:t>
            </a:r>
            <a:r>
              <a:rPr lang="ko-KR" altLang="en-US" sz="12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생산 자동화</a:t>
            </a:r>
            <a:endParaRPr lang="en-US" altLang="ko-KR" sz="1200" b="1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742950" lvl="1" indent="-285750" algn="just" fontAlgn="base" latinLnBrk="1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산업혁명  </a:t>
            </a: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물리학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전자공학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생물학의 경계가 모호해지는 </a:t>
            </a:r>
            <a:r>
              <a:rPr lang="ko-KR" altLang="en-US" sz="12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첨단기술의 </a:t>
            </a:r>
            <a:r>
              <a:rPr lang="ko-KR" altLang="en-US" sz="12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융합</a:t>
            </a:r>
            <a:endParaRPr lang="ko-KR" altLang="en-US" sz="1200" b="1" kern="0" dirty="0">
              <a:solidFill>
                <a:schemeClr val="tx2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844824"/>
            <a:ext cx="3888432" cy="188724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/>
          <a:srcRect l="25417" t="31819" r="67083" b="49242"/>
          <a:stretch/>
        </p:blipFill>
        <p:spPr>
          <a:xfrm>
            <a:off x="5796136" y="1844824"/>
            <a:ext cx="1371600" cy="190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45"/>
          <p:cNvGrpSpPr/>
          <p:nvPr/>
        </p:nvGrpSpPr>
        <p:grpSpPr>
          <a:xfrm>
            <a:off x="323528" y="887353"/>
            <a:ext cx="2183611" cy="412765"/>
            <a:chOff x="998653" y="1311052"/>
            <a:chExt cx="2183611" cy="412765"/>
          </a:xfrm>
        </p:grpSpPr>
        <p:sp>
          <p:nvSpPr>
            <p:cNvPr id="13" name="직사각형 12"/>
            <p:cNvSpPr/>
            <p:nvPr/>
          </p:nvSpPr>
          <p:spPr>
            <a:xfrm>
              <a:off x="998653" y="1354485"/>
              <a:ext cx="2183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4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산업혁명의 등장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21" name="TextBox 20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pic>
          <p:nvPicPr>
            <p:cNvPr id="22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37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411760" y="1628800"/>
            <a:ext cx="6552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Cordless Energy System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구축은 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wireless ICT- Industry 4.0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시대 구현의   필요조건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micro level </a:t>
            </a:r>
            <a:r>
              <a:rPr lang="ko-KR" altLang="en-US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에서는 </a:t>
            </a:r>
            <a:r>
              <a:rPr lang="en-US" altLang="ko-KR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Energy harvesting, </a:t>
            </a:r>
            <a:r>
              <a:rPr lang="en-US" altLang="ko-KR" sz="1200" b="1" spc="-1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IoE</a:t>
            </a:r>
            <a:r>
              <a:rPr lang="ko-KR" altLang="en-US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1200" b="1" spc="-1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기반으로하는</a:t>
            </a:r>
            <a:r>
              <a:rPr lang="ko-KR" altLang="en-US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spc="-100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Ubiquotus</a:t>
            </a:r>
            <a:r>
              <a:rPr lang="en-US" altLang="ko-KR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Energy System </a:t>
            </a:r>
            <a:r>
              <a:rPr lang="ko-KR" altLang="en-US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구축</a:t>
            </a:r>
            <a:r>
              <a:rPr lang="en-US" altLang="ko-KR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촉진</a:t>
            </a:r>
            <a:endParaRPr lang="en-US" altLang="ko-KR" sz="1200" b="1" spc="-1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macro level </a:t>
            </a:r>
            <a:r>
              <a:rPr lang="ko-KR" altLang="en-US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에서는 전기자동차와</a:t>
            </a:r>
            <a:r>
              <a:rPr lang="en-US" altLang="ko-KR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mobile </a:t>
            </a:r>
            <a:r>
              <a:rPr lang="ko-KR" altLang="en-US" sz="1200" b="1" spc="-1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기기 성능을 개선할 수 있는 수준의 배터리 개발  필요</a:t>
            </a:r>
            <a:endParaRPr lang="en-US" altLang="ko-KR" sz="1200" b="1" spc="-100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79513" y="1124744"/>
            <a:ext cx="1872208" cy="500369"/>
          </a:xfrm>
          <a:prstGeom prst="roundRect">
            <a:avLst>
              <a:gd name="adj" fmla="val 50000"/>
            </a:avLst>
          </a:prstGeom>
          <a:noFill/>
          <a:ln w="38100" cap="flat">
            <a:gradFill flip="none" rotWithShape="1">
              <a:gsLst>
                <a:gs pos="63000">
                  <a:srgbClr val="1367AD"/>
                </a:gs>
                <a:gs pos="0">
                  <a:srgbClr val="199CFF"/>
                </a:gs>
                <a:gs pos="100000">
                  <a:srgbClr val="092867"/>
                </a:gs>
              </a:gsLst>
              <a:lin ang="2700000" scaled="1"/>
              <a:tileRect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On – Line</a:t>
            </a:r>
          </a:p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Wireless </a:t>
            </a:r>
            <a:r>
              <a:rPr lang="en-US" altLang="ko-KR" sz="1200" b="1" dirty="0" err="1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vs</a:t>
            </a:r>
            <a:r>
              <a:rPr lang="en-US" altLang="ko-KR" sz="12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anose="02030504000101010101" pitchFamily="18" charset="-127"/>
              </a:rPr>
              <a:t> Codeless</a:t>
            </a:r>
            <a:endParaRPr lang="ko-KR" altLang="en-US" sz="12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 rot="7427714">
            <a:off x="2262930" y="1292355"/>
            <a:ext cx="46800" cy="360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60AEEE"/>
              </a:gs>
              <a:gs pos="72000">
                <a:srgbClr val="47A1EB"/>
              </a:gs>
              <a:gs pos="100000">
                <a:srgbClr val="1989E5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066136" y="1325108"/>
            <a:ext cx="129600" cy="129600"/>
          </a:xfrm>
          <a:prstGeom prst="ellipse">
            <a:avLst/>
          </a:prstGeom>
          <a:solidFill>
            <a:srgbClr val="198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 flipV="1">
            <a:off x="2412400" y="1536875"/>
            <a:ext cx="6120040" cy="457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A9AEA">
                  <a:alpha val="94000"/>
                </a:srgbClr>
              </a:gs>
              <a:gs pos="50000">
                <a:srgbClr val="66CCFF"/>
              </a:gs>
              <a:gs pos="100000">
                <a:srgbClr val="3A9AEA">
                  <a:alpha val="67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8508716" y="1495513"/>
            <a:ext cx="129600" cy="129600"/>
          </a:xfrm>
          <a:prstGeom prst="ellipse">
            <a:avLst/>
          </a:prstGeom>
          <a:solidFill>
            <a:srgbClr val="60A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함초롬돋움" panose="02030504000101010101" pitchFamily="18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pic>
        <p:nvPicPr>
          <p:cNvPr id="25" name="_x242839320" descr="EMB00000bb857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361" y="3235476"/>
            <a:ext cx="4144039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4" cstate="print"/>
          <a:srcRect l="15000" t="36666" r="48333" b="20370"/>
          <a:stretch/>
        </p:blipFill>
        <p:spPr>
          <a:xfrm>
            <a:off x="4572000" y="3235476"/>
            <a:ext cx="4191000" cy="28453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504" y="11779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Ⅳ-1. </a:t>
            </a:r>
            <a:r>
              <a:rPr lang="ko-KR" altLang="en-US" sz="2000" b="1" dirty="0" err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융•복합을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 위한 에너지산업 기반 확충 </a:t>
            </a:r>
          </a:p>
        </p:txBody>
      </p:sp>
    </p:spTree>
    <p:extLst>
      <p:ext uri="{BB962C8B-B14F-4D97-AF65-F5344CB8AC3E}">
        <p14:creationId xmlns:p14="http://schemas.microsoft.com/office/powerpoint/2010/main" xmlns="" val="40369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45"/>
          <p:cNvGrpSpPr/>
          <p:nvPr/>
        </p:nvGrpSpPr>
        <p:grpSpPr>
          <a:xfrm>
            <a:off x="107504" y="476672"/>
            <a:ext cx="8928992" cy="288032"/>
            <a:chOff x="107504" y="476672"/>
            <a:chExt cx="8928992" cy="288032"/>
          </a:xfrm>
        </p:grpSpPr>
        <p:sp>
          <p:nvSpPr>
            <p:cNvPr id="21" name="TextBox 20"/>
            <p:cNvSpPr txBox="1"/>
            <p:nvPr/>
          </p:nvSpPr>
          <p:spPr>
            <a:xfrm>
              <a:off x="107504" y="518483"/>
              <a:ext cx="60486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>
                  <a:solidFill>
                    <a:schemeClr val="bg1">
                      <a:lumMod val="50000"/>
                    </a:schemeClr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rPr>
                <a:t>Korea Institute for Industrial Economics &amp; Trade</a:t>
              </a:r>
              <a:endParaRPr lang="ko-KR" altLang="en-US" sz="1000" b="1" dirty="0">
                <a:solidFill>
                  <a:schemeClr val="bg1">
                    <a:lumMod val="50000"/>
                  </a:schemeClr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endParaRPr>
            </a:p>
          </p:txBody>
        </p:sp>
        <p:pic>
          <p:nvPicPr>
            <p:cNvPr id="22" name="Picture 3" descr="C:\Users\admin\Desktop\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476672"/>
              <a:ext cx="8928992" cy="8964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38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4" name="그룹 45"/>
          <p:cNvGrpSpPr/>
          <p:nvPr/>
        </p:nvGrpSpPr>
        <p:grpSpPr>
          <a:xfrm>
            <a:off x="323528" y="887353"/>
            <a:ext cx="1330814" cy="412765"/>
            <a:chOff x="998653" y="1311052"/>
            <a:chExt cx="1330814" cy="412765"/>
          </a:xfrm>
        </p:grpSpPr>
        <p:sp>
          <p:nvSpPr>
            <p:cNvPr id="27" name="직사각형 26"/>
            <p:cNvSpPr/>
            <p:nvPr/>
          </p:nvSpPr>
          <p:spPr>
            <a:xfrm>
              <a:off x="998653" y="1354485"/>
              <a:ext cx="13308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err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공동구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구상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535623" y="1478925"/>
            <a:ext cx="7976123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전력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통신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수도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난방 등의 시설을 지하의 일정공간에 공동으로 수용하여 굴착 등의 도로시설 </a:t>
            </a:r>
            <a:r>
              <a:rPr lang="ko-KR" altLang="en-US" sz="1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훼손없이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관리토록 한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도시기반시설로 신도시 등 일부 지역에서 도입 운영 중이며 매우 훌륭한 평가와 성과 창출</a:t>
            </a:r>
            <a:endParaRPr lang="ko-KR" altLang="en-US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3" cstate="print"/>
          <a:srcRect l="26666" t="36296" r="41666" b="25926"/>
          <a:stretch/>
        </p:blipFill>
        <p:spPr>
          <a:xfrm>
            <a:off x="524295" y="2081376"/>
            <a:ext cx="7998777" cy="2209082"/>
          </a:xfrm>
          <a:prstGeom prst="rect">
            <a:avLst/>
          </a:prstGeom>
        </p:spPr>
      </p:pic>
      <p:graphicFrame>
        <p:nvGraphicFramePr>
          <p:cNvPr id="31" name="표 30"/>
          <p:cNvGraphicFramePr>
            <a:graphicFrameLocks noGrp="1"/>
          </p:cNvGraphicFramePr>
          <p:nvPr>
            <p:extLst/>
          </p:nvPr>
        </p:nvGraphicFramePr>
        <p:xfrm>
          <a:off x="624736" y="4345603"/>
          <a:ext cx="7894528" cy="1748917"/>
        </p:xfrm>
        <a:graphic>
          <a:graphicData uri="http://schemas.openxmlformats.org/drawingml/2006/table">
            <a:tbl>
              <a:tblPr/>
              <a:tblGrid>
                <a:gridCol w="8654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8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80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54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54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54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54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549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549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9875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전력선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통신</a:t>
                      </a:r>
                      <a:r>
                        <a:rPr lang="en-US" altLang="ko-KR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‧</a:t>
                      </a: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케이블</a:t>
                      </a:r>
                      <a:r>
                        <a:rPr lang="en-US" altLang="ko-KR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TV</a:t>
                      </a: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합계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7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한전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KT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LGU+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SKT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SKB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0" dirty="0">
                          <a:solidFill>
                            <a:schemeClr val="bg1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기타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CATV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51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공중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케이블 길이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438,921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162,848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(1,930)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609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(141,865)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2,927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(81,053)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427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(55,548)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4,989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(31,295)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310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(125,570)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611,031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(167,294)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kern="0" spc="0" dirty="0">
                          <a:solidFill>
                            <a:srgbClr val="000000"/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전주 수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8,464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4,071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(39)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(2,837)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65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(1,621)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(1,111)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110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(659)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(2,511)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12,738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(3,346)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2" name="직사각형 31"/>
          <p:cNvSpPr/>
          <p:nvPr/>
        </p:nvSpPr>
        <p:spPr>
          <a:xfrm>
            <a:off x="611560" y="6174736"/>
            <a:ext cx="767190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60000"/>
              </a:lnSpc>
            </a:pP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( )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한전 전주를 임대하여 이용하는 공중케이블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‧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전주 현황</a:t>
            </a:r>
            <a:r>
              <a:rPr lang="en-US" altLang="ko-KR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</a:t>
            </a:r>
            <a:r>
              <a:rPr lang="ko-KR" altLang="en-US" sz="1200" b="1" kern="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사업자별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현황에 </a:t>
            </a:r>
            <a:r>
              <a:rPr lang="ko-KR" altLang="en-US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중복 계상되지 </a:t>
            </a:r>
            <a:r>
              <a:rPr lang="ko-KR" altLang="en-US" sz="1200" b="1" kern="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않음</a:t>
            </a:r>
            <a:r>
              <a:rPr lang="en-US" altLang="ko-KR" sz="1200" b="1" kern="0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just" fontAlgn="base" latinLnBrk="1">
              <a:lnSpc>
                <a:spcPct val="160000"/>
              </a:lnSpc>
            </a:pPr>
            <a:r>
              <a:rPr lang="ko-KR" altLang="en-US" sz="1200" b="1" kern="0" spc="0" dirty="0" smtClean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단위 </a:t>
            </a:r>
            <a:r>
              <a:rPr lang="en-US" altLang="ko-KR" sz="1200" b="1" kern="0" spc="0" dirty="0" smtClean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200" b="1" kern="0" spc="0" dirty="0" smtClean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개</a:t>
            </a:r>
            <a:r>
              <a:rPr lang="en-US" altLang="ko-KR" sz="1200" b="1" kern="0" spc="0" dirty="0" smtClean="0">
                <a:solidFill>
                  <a:srgbClr val="00000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, km</a:t>
            </a:r>
            <a:endParaRPr lang="ko-KR" altLang="en-US" sz="1200" b="1" kern="0" spc="0" dirty="0">
              <a:solidFill>
                <a:srgbClr val="00000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11779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Ⅳ-1. </a:t>
            </a:r>
            <a:r>
              <a:rPr lang="ko-KR" altLang="en-US" sz="2000" b="1" dirty="0" err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융•복합을</a:t>
            </a:r>
            <a:r>
              <a:rPr lang="ko-KR" altLang="en-US" sz="20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 위한 에너지산업 기반 확충 </a:t>
            </a:r>
          </a:p>
        </p:txBody>
      </p:sp>
    </p:spTree>
    <p:extLst>
      <p:ext uri="{BB962C8B-B14F-4D97-AF65-F5344CB8AC3E}">
        <p14:creationId xmlns:p14="http://schemas.microsoft.com/office/powerpoint/2010/main" xmlns="" val="16412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함초롬돋움" pitchFamily="18" charset="-127"/>
                    <a:ea typeface="함초롬돋움" pitchFamily="18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Ⅳ-2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제도개선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39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45"/>
          <p:cNvGrpSpPr/>
          <p:nvPr/>
        </p:nvGrpSpPr>
        <p:grpSpPr>
          <a:xfrm>
            <a:off x="323528" y="887353"/>
            <a:ext cx="4120039" cy="412765"/>
            <a:chOff x="998653" y="1311052"/>
            <a:chExt cx="4120039" cy="412765"/>
          </a:xfrm>
        </p:grpSpPr>
        <p:sp>
          <p:nvSpPr>
            <p:cNvPr id="27" name="직사각형 26"/>
            <p:cNvSpPr/>
            <p:nvPr/>
          </p:nvSpPr>
          <p:spPr>
            <a:xfrm>
              <a:off x="998653" y="1354485"/>
              <a:ext cx="4120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err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융</a:t>
              </a:r>
              <a:r>
                <a:rPr lang="ko-KR" altLang="en-US" b="1" dirty="0" err="1">
                  <a:solidFill>
                    <a:schemeClr val="tx2">
                      <a:lumMod val="75000"/>
                    </a:schemeClr>
                  </a:solidFill>
                  <a:latin typeface="바탕"/>
                  <a:ea typeface="바탕"/>
                  <a:cs typeface="함초롬바탕" pitchFamily="18" charset="-127"/>
                </a:rPr>
                <a:t>•</a:t>
              </a:r>
              <a:r>
                <a:rPr lang="ko-KR" altLang="en-US" b="1" dirty="0" err="1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복합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 활성화를 촉진하는 제도적 지원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직사각형 14"/>
          <p:cNvSpPr/>
          <p:nvPr/>
        </p:nvSpPr>
        <p:spPr>
          <a:xfrm>
            <a:off x="418205" y="17062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</a:t>
            </a:r>
            <a:r>
              <a:rPr lang="ko-KR" altLang="en-US" sz="1600" b="1" dirty="0" err="1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융복합</a:t>
            </a: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활성화 기반사업에 대한 지원</a:t>
            </a:r>
            <a:endParaRPr lang="en-US" altLang="ko-KR" sz="16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공동구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 활성화는 효율성과 국민경제적 차원 뿐만 아니라 국민 안전 문제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,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경쟁 정책 문제에 까지 긍정적 파급효과를 창출할 수 있는 외부경제효과가 큰 공공재 역할 수행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융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·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복합 활성화는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4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산업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혁명시대의 핵심 의제로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K-Energy 4.0 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정책 성공의 필요충분 조건이기 때문에 공 동구 뿐만 아니라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융복합에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 기여할 수 있는 사업 및 의제를 적극 발굴하여 지원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0" lvl="1"/>
            <a:endParaRPr lang="en-US" altLang="ko-KR" sz="17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 새로운 변화에 부응하는 제도 개선</a:t>
            </a:r>
            <a:endParaRPr lang="en-US" altLang="ko-KR" sz="16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융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·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복합을 비롯하여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4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차 산업혁명시대라는 새로운 패러다임에 </a:t>
            </a:r>
            <a:r>
              <a:rPr lang="ko-KR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진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입하면서 현재의 제도가 의도하지 않게 걸림돌로 작용하거나 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4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차 산업혁명 시대에  맞지 않은 제도에 대해서는 전향적인 검토가 필요 </a:t>
            </a: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이와 아울러 에너지 산업의 부문별 </a:t>
            </a:r>
            <a:r>
              <a:rPr lang="ko-KR" altLang="en-US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진출입</a:t>
            </a:r>
            <a:r>
              <a:rPr lang="ko-KR" alt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 규제를 비롯한 기존의 규제 체계 및 지원 정책에 대한 종합적인  재검토가 필요함</a:t>
            </a:r>
            <a:r>
              <a:rPr lang="en-US" altLang="ko-KR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.</a:t>
            </a:r>
          </a:p>
          <a:p>
            <a:pPr marL="0" lvl="1"/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10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함초롬돋움" pitchFamily="18" charset="-127"/>
                    <a:ea typeface="함초롬돋움" pitchFamily="18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endParaRPr>
              </a:p>
            </p:txBody>
          </p:sp>
          <p:pic>
            <p:nvPicPr>
              <p:cNvPr id="22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Ⅳ-3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노동시장 변화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40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45"/>
          <p:cNvGrpSpPr/>
          <p:nvPr/>
        </p:nvGrpSpPr>
        <p:grpSpPr>
          <a:xfrm>
            <a:off x="323528" y="887353"/>
            <a:ext cx="2757486" cy="412765"/>
            <a:chOff x="998653" y="1311052"/>
            <a:chExt cx="2757486" cy="412765"/>
          </a:xfrm>
        </p:grpSpPr>
        <p:sp>
          <p:nvSpPr>
            <p:cNvPr id="27" name="직사각형 26"/>
            <p:cNvSpPr/>
            <p:nvPr/>
          </p:nvSpPr>
          <p:spPr>
            <a:xfrm>
              <a:off x="998653" y="1354485"/>
              <a:ext cx="27574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노동시장 변화에 따른 대책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직사각형 12"/>
          <p:cNvSpPr/>
          <p:nvPr/>
        </p:nvSpPr>
        <p:spPr>
          <a:xfrm>
            <a:off x="418205" y="1706284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일자리 문제에 대한 대응 필요 변화는 기술의 발전에 따른 생산성 향상 등 </a:t>
            </a:r>
            <a:endParaRPr lang="en-US" altLang="ko-KR" sz="16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sz="1600" dirty="0">
              <a:solidFill>
                <a:srgbClr val="000000"/>
              </a:solidFill>
              <a:latin typeface=""/>
              <a:ea typeface="나눔고딕" panose="020D0604000000000000" pitchFamily="50" charset="-127"/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미래 사회 변화는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기술의 발전에 따른 생산성 향상 등 긍정적인 변화도 존재하는 반면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일자리 감소 등과 같은 부정적인 변화도 </a:t>
            </a: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존재함</a:t>
            </a:r>
            <a:r>
              <a:rPr lang="en-US" altLang="ko-KR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따라서 미래사회의 다양한 변화를 면밀하게 살펴봄으로써 우리는 보다 현실적이고 타당한 대응 </a:t>
            </a: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방안 모색이 필요함</a:t>
            </a:r>
            <a:r>
              <a:rPr lang="en-US" altLang="ko-KR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산업혁명으로 인해 “고용구조의 변화”가 나타날 </a:t>
            </a: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것으로 전망됨</a:t>
            </a:r>
            <a:r>
              <a:rPr lang="en-US" altLang="ko-KR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즉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산업혁명을 야기하는 과학기술적 주요 변화동인이 미래사회의 고용구조인 일자리 지형을 변화시킬 것으로 전망되고 있는 것이다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1300" b="1" dirty="0" smtClean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특히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자동화 기술 및 컴퓨터 연산기술의 향상 등은 단순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반복적인 사무행정직이나 </a:t>
            </a:r>
            <a:r>
              <a:rPr lang="ko-KR" altLang="en-US" sz="1300" b="1" dirty="0" err="1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저숙련</a:t>
            </a:r>
            <a:r>
              <a:rPr lang="ko-KR" altLang="en-US" sz="13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업무와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관련된 일자리에 직접적으로 영향을 미쳐 고용률을 감소시킬 것으로 </a:t>
            </a: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예상됨</a:t>
            </a:r>
            <a:r>
              <a:rPr lang="en-US" altLang="ko-KR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endParaRPr lang="en-US" altLang="ko-KR" sz="13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lvl="1" indent="-285750" algn="just">
              <a:buFont typeface="Wingdings" panose="05000000000000000000" pitchFamily="2" charset="2"/>
              <a:buChar char="§"/>
            </a:pP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그러나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일자리 지형 변화와 관련하여 부정적인 전망만 있는 것은 아니다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산업혁명과 관련된 기술 직군 및 산업분야에서 새로운 일자리가 등장하고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3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고숙련</a:t>
            </a:r>
            <a:r>
              <a:rPr lang="en-US" altLang="ko-KR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(High-skilled) </a:t>
            </a:r>
            <a:r>
              <a:rPr lang="ko-KR" altLang="en-US" sz="13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노동자에 대한 수요가 증가할 것이라는 예측도 </a:t>
            </a: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존재하지만 부정적인 전망을 전제로 대응방안을 준비하는 것이 합리적임</a:t>
            </a:r>
            <a:r>
              <a:rPr lang="en-US" altLang="ko-KR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13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>
              <a:buFont typeface="맑은 고딕" panose="020B0503020000020004" pitchFamily="50" charset="-127"/>
              <a:buChar char="○"/>
            </a:pPr>
            <a:endParaRPr lang="en-US" altLang="ko-KR" sz="14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0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함초롬돋움" pitchFamily="18" charset="-127"/>
                    <a:ea typeface="함초롬돋움" pitchFamily="18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endParaRPr>
              </a:p>
            </p:txBody>
          </p:sp>
          <p:pic>
            <p:nvPicPr>
              <p:cNvPr id="7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Ⅳ-4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트럼프 에너지정책 대응방안</a:t>
              </a: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395536" y="1412776"/>
            <a:ext cx="8460000" cy="1944216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미국 에너지 및 인프라 산업 진출</a:t>
            </a:r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북미지역은 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셰일</a:t>
            </a:r>
            <a:r>
              <a:rPr lang="ko-KR" altLang="en-US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가스 개발 확대에 이어 트럼프가  전통 화석연료 사용을 늘리겠다고 발표하면서 전통 에너지 관련 산업 및 인프라 부분에 대한 수요가 급증하고 있음</a:t>
            </a:r>
            <a:r>
              <a: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이와 같은 미국 내 큰 시장이 형성되었음에도 불구하고 우리 나라가 구조적인 문제로 전혀 참여하지 못하고 있다는 사실은 충격적이며 기회 손실이 매우 큰 상황임</a:t>
            </a:r>
            <a:r>
              <a: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</a:t>
            </a:r>
            <a:r>
              <a:rPr lang="ko-KR" altLang="en-US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적극적인 준비와 대응이 필요함</a:t>
            </a:r>
            <a:r>
              <a:rPr lang="en-US" altLang="ko-KR" sz="1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en-US" altLang="ko-KR" sz="14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pic>
        <p:nvPicPr>
          <p:cNvPr id="14" name="_x256812264" descr="EMB00000bb857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8424936" cy="30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그룹 45"/>
          <p:cNvGrpSpPr/>
          <p:nvPr/>
        </p:nvGrpSpPr>
        <p:grpSpPr>
          <a:xfrm>
            <a:off x="323528" y="887353"/>
            <a:ext cx="2476960" cy="412765"/>
            <a:chOff x="998653" y="1311052"/>
            <a:chExt cx="2476960" cy="412765"/>
          </a:xfrm>
        </p:grpSpPr>
        <p:sp>
          <p:nvSpPr>
            <p:cNvPr id="10" name="직사각형 9"/>
            <p:cNvSpPr/>
            <p:nvPr/>
          </p:nvSpPr>
          <p:spPr>
            <a:xfrm>
              <a:off x="998653" y="1354485"/>
              <a:ext cx="24769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트럼프 에너지정책 대응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41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02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함초롬돋움" pitchFamily="18" charset="-127"/>
                    <a:ea typeface="함초롬돋움" pitchFamily="18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함초롬돋움" pitchFamily="18" charset="-127"/>
                  <a:ea typeface="함초롬돋움" pitchFamily="18" charset="-127"/>
                  <a:cs typeface="함초롬돋움" pitchFamily="18" charset="-127"/>
                </a:endParaRPr>
              </a:p>
            </p:txBody>
          </p:sp>
          <p:pic>
            <p:nvPicPr>
              <p:cNvPr id="7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Ⅳ-4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트럼프 에너지정책 대응방안</a:t>
              </a: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395536" y="1412776"/>
            <a:ext cx="8460000" cy="46800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국내 청정 석탄 기술의 육성 및 협력방안 모색</a:t>
            </a:r>
            <a:endParaRPr lang="en-US" altLang="ko-KR" sz="16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석탄 산업은 쇠퇴하고 있지만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트럼프가 청정 석탄 산업을 육성하겠다고 공언한 바 단기적으로 사업기회가 창출될 수 있기 때문에 협력방안 모색이 필요함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. 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현재 석탄을 주원료로 사용하는 전력 산업의 핵심은 고효율 친환경의  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정석탄개발기술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(CCT, clean coal technology)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로 압축할 수 있으며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국내 개발 중인 기술로는 석탄 가스화 복합 발전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(IGCC, Integrated Gasification Combined Cycle)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기술 및 </a:t>
            </a:r>
            <a:r>
              <a:rPr lang="ko-KR" altLang="en-US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초초임계압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(USC, Ultra </a:t>
            </a:r>
            <a:r>
              <a:rPr lang="en-US" altLang="ko-KR"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Supercritica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)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기술 등이 있음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itchFamily="18" charset="-127"/>
              </a:rPr>
              <a:t>.</a:t>
            </a:r>
          </a:p>
          <a:p>
            <a:pPr marL="285750" lvl="1" indent="-285750" algn="just">
              <a:buFont typeface="맑은 고딕" panose="020B0503020000020004" pitchFamily="50" charset="-127"/>
              <a:buChar char="○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 algn="just"/>
            <a:endParaRPr lang="en-US" altLang="ko-KR" sz="17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 algn="just"/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▣ 미국 원유 등 수입 확대로 수입 다변화</a:t>
            </a:r>
          </a:p>
          <a:p>
            <a:pPr marL="457200" lvl="2" algn="just"/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바탕" pitchFamily="18" charset="-127"/>
            </a:endParaRP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트럼프 당선자는 대선 과정에서 한미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FTA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재검토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국내 주한 미군 방위비 분담금 증가 등을 주장하였으며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2015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년 말 기준 미국 대 한국 무역수지 적자는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283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억 달러로 과거 수년간 증가세였음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 </a:t>
            </a: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endParaRPr lang="en-US" altLang="ko-KR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 algn="just">
              <a:buFont typeface="Wingdings" panose="05000000000000000000" pitchFamily="2" charset="2"/>
              <a:buChar char="§"/>
            </a:pP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한편 현재 국내 원유 도입은 중동 의존도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사우디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쿠웨이트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이라크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이란 카타르 등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가 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85%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로 다변화의 필요성이 있으며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이를 위해 기업을 넘어 정부에서 적극 나서는 방안을 검토할 필요가 있음</a:t>
            </a:r>
            <a:r>
              <a:rPr lang="en-US" altLang="ko-KR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endParaRPr lang="en-US" altLang="ko-KR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sz="13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grpSp>
        <p:nvGrpSpPr>
          <p:cNvPr id="8" name="그룹 45"/>
          <p:cNvGrpSpPr/>
          <p:nvPr/>
        </p:nvGrpSpPr>
        <p:grpSpPr>
          <a:xfrm>
            <a:off x="323528" y="887353"/>
            <a:ext cx="2476960" cy="412765"/>
            <a:chOff x="998653" y="1311052"/>
            <a:chExt cx="2476960" cy="412765"/>
          </a:xfrm>
        </p:grpSpPr>
        <p:sp>
          <p:nvSpPr>
            <p:cNvPr id="9" name="직사각형 8"/>
            <p:cNvSpPr/>
            <p:nvPr/>
          </p:nvSpPr>
          <p:spPr>
            <a:xfrm>
              <a:off x="998653" y="1354485"/>
              <a:ext cx="24769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트럼프 에너지정책 대응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42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61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616" y="2609036"/>
            <a:ext cx="6912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5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감사합니다</a:t>
            </a:r>
            <a:r>
              <a:rPr lang="en-US" altLang="ko-KR" sz="3500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돋움" pitchFamily="18" charset="-127"/>
              </a:rPr>
              <a:t>.</a:t>
            </a:r>
          </a:p>
          <a:p>
            <a:pPr algn="ctr"/>
            <a:endParaRPr lang="en-US" altLang="ko-KR" sz="15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  <a:p>
            <a:pPr algn="ctr"/>
            <a:endParaRPr lang="en-US" altLang="ko-KR" sz="16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돋움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Ⅰ-2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산업 패러다임의 변천과정</a:t>
              </a: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251520" y="1231300"/>
            <a:ext cx="863181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‘산업혁명’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단어는 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1909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년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lang="ko-KR" altLang="en-US" sz="1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아널드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토인비’가 「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Lectures on the Industrial Revolution of the Eighteenth Century in England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」에서 처음 사용하였고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그는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기술적 혁신은 한 순간에 나타난 격변적인 현상이 아니라 그 이전부터 진행되어온 점진적이고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연속적인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기술혁신의 과정으로 보고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이로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인해 일어난 사회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경제적 큰 변화가 나타난 시기를 우리는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산업혁명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이라고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부르고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있음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 사회는 지금까지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차례의 산업혁명으로 인한 변화를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경험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산업혁명은 ‘기계 혁명’이라고도 불리며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세기 중반 증기기관의 등장으로 가내수공업 중심의 생산체제가 공장생산체제로 변화된 시기를 말한다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산업혁명에서는 전기동력의 등장으로 ‘에너지 혁명’이라고도 불리며 대량생산체제가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가능해짐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산업혁명은 널리 정착된 용어는 아니나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2012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미국 경제학자이자 문명비평가인 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Jeremy Rifkin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「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The Third Industrial Revolution(Economist, 2012)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」에서 언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급하면서 주목 받음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우리가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인지하고 있지 못하는 사이에 제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 시대를 살고 있는 것과 같이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 또한 알지 못하는 사이에 우리를 둘러쌀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것으로 기대됨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5658209"/>
              </p:ext>
            </p:extLst>
          </p:nvPr>
        </p:nvGraphicFramePr>
        <p:xfrm>
          <a:off x="395536" y="4537093"/>
          <a:ext cx="8499225" cy="1473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98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9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998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98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4614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1st (1784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2nd (1870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3rd (1970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4th (</a:t>
                      </a:r>
                      <a:r>
                        <a:rPr lang="ko-KR" altLang="en-US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현재</a:t>
                      </a:r>
                      <a:r>
                        <a:rPr lang="en-US" altLang="ko-KR" sz="1200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2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6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주요  기술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증기기관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전기동력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정보화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</a:t>
                      </a:r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6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에너지원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석탄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석유</a:t>
                      </a:r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전기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신재생</a:t>
                      </a:r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에너지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</a:t>
                      </a:r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6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</a:t>
                      </a:r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징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기계화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대량 생산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자동화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융합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6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주도 국가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영국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미국</a:t>
                      </a:r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 </a:t>
                      </a:r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독일</a:t>
                      </a:r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일본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미국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미국</a:t>
                      </a:r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독일</a:t>
                      </a:r>
                      <a:r>
                        <a:rPr lang="en-US" altLang="ko-KR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</a:t>
                      </a:r>
                      <a:r>
                        <a:rPr lang="ko-KR" altLang="en-US" sz="1200" b="1" dirty="0" smtClean="0"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일본</a:t>
                      </a:r>
                      <a:endParaRPr lang="ko-KR" altLang="en-US" sz="1200" b="1" dirty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528" y="5985854"/>
            <a:ext cx="7848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1 :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모바일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인터넷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클라우드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기술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빅데이터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사물인터넷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sz="11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IoT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및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인공지능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(A.I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.)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</a:t>
            </a:r>
            <a:r>
              <a:rPr lang="en-US" altLang="ko-KR" sz="11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 : 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기존 에너지 기술이 정보통신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전자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화학</a:t>
            </a:r>
            <a:r>
              <a:rPr lang="en-US" altLang="ko-KR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1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바이오 등 연관 분야 신기술과 융합하여 새로운 </a:t>
            </a:r>
            <a:r>
              <a:rPr lang="ko-KR" altLang="en-US" sz="11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방식의 에너지 공급</a:t>
            </a:r>
            <a:endParaRPr lang="ko-KR" altLang="en-US" sz="11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45"/>
          <p:cNvGrpSpPr/>
          <p:nvPr/>
        </p:nvGrpSpPr>
        <p:grpSpPr>
          <a:xfrm>
            <a:off x="323528" y="887353"/>
            <a:ext cx="1890261" cy="412765"/>
            <a:chOff x="998653" y="1311052"/>
            <a:chExt cx="1890261" cy="412765"/>
          </a:xfrm>
        </p:grpSpPr>
        <p:sp>
          <p:nvSpPr>
            <p:cNvPr id="12" name="직사각형 11"/>
            <p:cNvSpPr/>
            <p:nvPr/>
          </p:nvSpPr>
          <p:spPr>
            <a:xfrm>
              <a:off x="998653" y="1354485"/>
              <a:ext cx="1890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1,2,3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산업혁명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3" name="직선 연결선 12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Ⅰ-3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4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차 산업혁명의 개념 및 특징</a:t>
              </a: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266081" y="1340768"/>
            <a:ext cx="86318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산업혁명이라는 용어는 본래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2010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발표된 독일의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미래기술 정책 「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High-tech Strategy 2020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」의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 프로젝트 중 하나인 「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Industry 4.0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」에서 제조업과 정보통신이 융합되는 단계를 의미하였으나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WEF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에서 제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산업혁명을 언급하며 전 세계적으로 주요 화두로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등장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다보스포럼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(2016), 4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산업혁명은 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‘3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차 산업혁명의  결과인 디지털화에 기반하여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물리적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디지털적 및 생물학적 공간의 경계가 희석되는 기술융합의 시대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’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로 정의 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'4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'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이전의 산업혁명과 다른 점은 한 분야의 혁명적 기술에 대한 의존이 아닌 여러 분야의 혁신 기술이 융합돼 산업구조는 물론이고 세계의 경제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사회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문화를 포함한 모든 영역에서 엄청난 변화를 가져오는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</a:t>
            </a:r>
            <a:endParaRPr lang="en-US" altLang="ko-KR" sz="1200" b="1" dirty="0" smtClean="0"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dirty="0"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`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</a:t>
            </a:r>
            <a:r>
              <a:rPr lang="en-US" altLang="ko-KR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'</a:t>
            </a:r>
            <a:r>
              <a:rPr lang="ko-KR" altLang="en-US" sz="1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새로운 에너지원의 등장이 아닌 기존 에너지 기술이 정보통신 전자 화학 바이오 등 연관 분야의 신기술과 융합돼 새로운 산업혁명의 기폭제가 될 것으로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보임</a:t>
            </a:r>
            <a:r>
              <a:rPr lang="en-US" altLang="ko-KR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06196" y="4941168"/>
            <a:ext cx="4536504" cy="144016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lnSpc>
                <a:spcPct val="150000"/>
              </a:lnSpc>
            </a:pPr>
            <a:r>
              <a:rPr lang="en-US" altLang="ko-KR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Extreme Automation and Connectivity</a:t>
            </a:r>
          </a:p>
          <a:p>
            <a:pPr marL="0" lvl="1" algn="ctr">
              <a:lnSpc>
                <a:spcPct val="150000"/>
              </a:lnSpc>
            </a:pPr>
            <a:r>
              <a:rPr lang="en-US" altLang="ko-KR" b="1" dirty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Hyper-Connected</a:t>
            </a:r>
          </a:p>
          <a:p>
            <a:pPr marL="0" lvl="1" algn="ctr">
              <a:lnSpc>
                <a:spcPct val="150000"/>
              </a:lnSpc>
            </a:pP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Hyper-Intelligent</a:t>
            </a:r>
            <a:endParaRPr lang="en-US" altLang="ko-KR" b="1" dirty="0">
              <a:solidFill>
                <a:schemeClr val="tx2">
                  <a:lumMod val="60000"/>
                  <a:lumOff val="4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grpSp>
        <p:nvGrpSpPr>
          <p:cNvPr id="10" name="그룹 45"/>
          <p:cNvGrpSpPr/>
          <p:nvPr/>
        </p:nvGrpSpPr>
        <p:grpSpPr>
          <a:xfrm>
            <a:off x="323528" y="887353"/>
            <a:ext cx="1470274" cy="412765"/>
            <a:chOff x="998653" y="1311052"/>
            <a:chExt cx="1470274" cy="412765"/>
          </a:xfrm>
        </p:grpSpPr>
        <p:sp>
          <p:nvSpPr>
            <p:cNvPr id="11" name="직사각형 10"/>
            <p:cNvSpPr/>
            <p:nvPr/>
          </p:nvSpPr>
          <p:spPr>
            <a:xfrm>
              <a:off x="998653" y="1354485"/>
              <a:ext cx="1470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4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산업혁명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Ⅰ-3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4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차 산업혁명의 개념 및 특징</a:t>
              </a: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222" y="2009124"/>
            <a:ext cx="8534400" cy="450125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5297" y="1700808"/>
            <a:ext cx="5810250" cy="323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1205774"/>
            <a:ext cx="7474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과학기술 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측면에서 제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산업혁명과 미래사회 변화를 야기하는 주요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변화동인은 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ICBM </a:t>
            </a: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,ICT </a:t>
            </a:r>
            <a:r>
              <a: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기반의 </a:t>
            </a:r>
            <a:r>
              <a:rPr lang="ko-KR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기술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Ⅰ-3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4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차 산업혁명의 개념 및 특징</a:t>
              </a: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312553" y="963875"/>
            <a:ext cx="8627426" cy="548664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endParaRPr lang="en-US" altLang="ko-KR" sz="1700" b="1" dirty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/>
            <a:endParaRPr lang="en-US" altLang="ko-KR" sz="1700" b="1" dirty="0" smtClean="0">
              <a:solidFill>
                <a:schemeClr val="tx2">
                  <a:lumMod val="7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0" lvl="1" algn="ctr"/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미국의 독주에 독일</a:t>
            </a: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일본이 추격하는 양상</a:t>
            </a:r>
            <a:endParaRPr lang="en-US" altLang="ko-KR" sz="16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미국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 </a:t>
            </a:r>
            <a:r>
              <a:rPr lang="ko-KR" altLang="en-US" sz="1200" b="1" dirty="0" err="1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제조혁신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자체보다는 </a:t>
            </a:r>
            <a:r>
              <a:rPr lang="en-US" altLang="ko-KR" sz="1200" b="1" dirty="0" err="1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IoT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빅데이터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Cloud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등의 </a:t>
            </a:r>
            <a:r>
              <a:rPr lang="ko-KR" altLang="en-US" sz="1200" b="1" dirty="0" err="1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산업인터넷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부문에 주력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B2C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시장을 주요시장으로 설정하며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Industry Internet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등을 수립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하여 대응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.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미국은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산업혁명에 대비하는 측면에서 대통령 과학기술자문회의가 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ICT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연구개발 분야를 선정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제시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(2015.8)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하고 중점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육성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또한 미국 </a:t>
            </a:r>
            <a:r>
              <a:rPr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대통령실은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미래사회 변화에 대응하기 위해 ‘스마트 아메리카 프로젝트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(Smart America Project)’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추진하여 </a:t>
            </a:r>
            <a:r>
              <a:rPr lang="en-US" altLang="ko-KR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IoT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활용한 스마트 시티 구축을 위한 연구를 추진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이러한 미국의 선제적 대응은 자국 내 정보통신기술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(ICT)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기반의 과학기술 경쟁력을 강화함으로써 기술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산업적 측면에서 제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 시대의 주도권을 선점하기 위한 전략으로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평가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독일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 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국가 주력산업인 생산기술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(OT)</a:t>
            </a:r>
            <a:r>
              <a: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분야 중심으로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AI + OT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등을 융합한 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‘Smart Factory’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중심의 전략 수립하여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 B2B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시장 선점을 위해 노력</a:t>
            </a:r>
            <a:r>
              <a:rPr lang="en-US" altLang="ko-KR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 Industry 4.0 Platform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수립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,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‘대기업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중소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중견기업 간 협업 생태계 구축’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‘</a:t>
            </a:r>
            <a:r>
              <a:rPr lang="en-US" altLang="ko-KR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IoT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/CPS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기반의 제조업 혁신’ 및 ‘제품개발 및 생산공정관리의 최적화와 플랫폼 표준화’ 등을 추구하고 있어 </a:t>
            </a:r>
            <a:r>
              <a:rPr lang="ko-KR" altLang="en-US" sz="1200" b="1" dirty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단순 생산기술 고도화에만 초점을 맞추고 있지 않다는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점을 중시</a:t>
            </a:r>
            <a:endParaRPr lang="en-US" altLang="ko-KR" sz="1200" b="1" dirty="0" smtClean="0">
              <a:solidFill>
                <a:schemeClr val="accent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742950" lvl="2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(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일본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)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독일과 미국의 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OT vs. IT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의 주도권 선점 전략에서 벗어나 일본이 강점을 가진 </a:t>
            </a:r>
            <a:r>
              <a:rPr lang="ko-KR" altLang="en-US" sz="1200" b="1" dirty="0" err="1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로봇분야를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AI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와 </a:t>
            </a:r>
            <a:r>
              <a:rPr lang="en-US" altLang="ko-KR" sz="1200" b="1" dirty="0" err="1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IoT</a:t>
            </a:r>
            <a:r>
              <a:rPr lang="en-US" altLang="ko-KR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 </a:t>
            </a:r>
            <a:r>
              <a:rPr lang="ko-KR" altLang="en-US" sz="1200" b="1" dirty="0" smtClean="0">
                <a:solidFill>
                  <a:schemeClr val="accent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등과 각각 융합하는 전략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/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일본재흥전략 </a:t>
            </a:r>
            <a:r>
              <a:rPr lang="en-US" altLang="ko-K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2015 </a:t>
            </a:r>
            <a:r>
              <a:rPr lang="ko-KR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rPr>
              <a:t>수립 등을 통해 국가 전략 제시 </a:t>
            </a:r>
            <a:r>
              <a:rPr lang="ko-KR" altLang="en-US" sz="1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「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「</a:t>
            </a:r>
            <a:r>
              <a:rPr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신산업구조비전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(2016.4)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」</a:t>
            </a:r>
            <a:r>
              <a:rPr lang="en-US" altLang="ko-KR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수립하고 </a:t>
            </a:r>
            <a:r>
              <a:rPr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범정부차원의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 국가전략을 선정하여 제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 산업혁명을 성장의 기회로 </a:t>
            </a:r>
            <a:r>
              <a:rPr lang="ko-KR" altLang="en-US" sz="1200" b="1" dirty="0" smtClean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</a:t>
            </a:r>
            <a:endParaRPr lang="en-US" altLang="ko-KR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함초롬바탕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9" name="그룹 45"/>
          <p:cNvGrpSpPr/>
          <p:nvPr/>
        </p:nvGrpSpPr>
        <p:grpSpPr>
          <a:xfrm>
            <a:off x="323528" y="887353"/>
            <a:ext cx="4387740" cy="412765"/>
            <a:chOff x="998653" y="1311052"/>
            <a:chExt cx="4387740" cy="412765"/>
          </a:xfrm>
        </p:grpSpPr>
        <p:sp>
          <p:nvSpPr>
            <p:cNvPr id="10" name="직사각형 9"/>
            <p:cNvSpPr/>
            <p:nvPr/>
          </p:nvSpPr>
          <p:spPr>
            <a:xfrm>
              <a:off x="998653" y="1354485"/>
              <a:ext cx="43877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4</a:t>
              </a:r>
              <a:r>
                <a:rPr lang="ko-KR" altLang="en-US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산업혁명에 대한 주요국의 현황 및 대응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인공지능에 대한 이미지 검색결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4247591"/>
            <a:ext cx="4032448" cy="2610409"/>
          </a:xfrm>
          <a:prstGeom prst="rect">
            <a:avLst/>
          </a:prstGeom>
          <a:noFill/>
        </p:spPr>
      </p:pic>
      <p:grpSp>
        <p:nvGrpSpPr>
          <p:cNvPr id="2" name="그룹 60"/>
          <p:cNvGrpSpPr/>
          <p:nvPr/>
        </p:nvGrpSpPr>
        <p:grpSpPr>
          <a:xfrm>
            <a:off x="107504" y="117793"/>
            <a:ext cx="8928992" cy="646911"/>
            <a:chOff x="107504" y="117793"/>
            <a:chExt cx="8928992" cy="646911"/>
          </a:xfrm>
        </p:grpSpPr>
        <p:grpSp>
          <p:nvGrpSpPr>
            <p:cNvPr id="3" name="그룹 45"/>
            <p:cNvGrpSpPr/>
            <p:nvPr/>
          </p:nvGrpSpPr>
          <p:grpSpPr>
            <a:xfrm>
              <a:off x="107504" y="476672"/>
              <a:ext cx="8928992" cy="288032"/>
              <a:chOff x="107504" y="476672"/>
              <a:chExt cx="8928992" cy="28803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07504" y="518483"/>
                <a:ext cx="6048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함초롬돋움" pitchFamily="18" charset="-127"/>
                  </a:rPr>
                  <a:t>Korea Institute for Industrial Economics &amp; Trade</a:t>
                </a:r>
                <a:endParaRPr lang="ko-KR" altLang="en-US" sz="1000" b="1" dirty="0">
                  <a:solidFill>
                    <a:schemeClr val="bg1">
                      <a:lumMod val="50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endParaRPr>
              </a:p>
            </p:txBody>
          </p:sp>
          <p:pic>
            <p:nvPicPr>
              <p:cNvPr id="6" name="Picture 3" descr="C:\Users\admin\Desktop\1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504" y="476672"/>
                <a:ext cx="8928992" cy="89649"/>
              </a:xfrm>
              <a:prstGeom prst="rect">
                <a:avLst/>
              </a:prstGeom>
              <a:noFill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07504" y="117793"/>
              <a:ext cx="43204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Ⅰ-4</a:t>
              </a:r>
              <a:r>
                <a:rPr lang="en-US" altLang="ko-KR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. 4</a:t>
              </a:r>
              <a:r>
                <a:rPr lang="ko-KR" altLang="en-US" sz="2000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돋움" pitchFamily="18" charset="-127"/>
                </a:rPr>
                <a:t>차 산업혁명이 그리는 미래</a:t>
              </a: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611560" y="1574007"/>
            <a:ext cx="8208912" cy="1999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latinLnBrk="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센서와 인공지능의 </a:t>
            </a:r>
            <a:r>
              <a:rPr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초연결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(Hyper-Connected)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플랫폼 등장으로 스스로 판단하여 동작하는 </a:t>
            </a:r>
            <a:r>
              <a:rPr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자율유닛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(autonomous unit)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등장으로 가까운 미래예측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예지정비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(Predictive Maintenance)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등이 가능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en-US" altLang="ko-KR" sz="12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80975" indent="-180975" latinLnBrk="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On-demand (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수요기반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On supply (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공급기반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결합으로 자원배분의 효율성 향상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/>
            </a:r>
            <a:b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endParaRPr lang="en-US" altLang="ko-KR" sz="12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180975" indent="-180975" latinLnBrk="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ko-KR" altLang="en-US" sz="1200" b="1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자율유닛의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등장은 숙련공 대체 및 성능검사</a:t>
            </a:r>
            <a:r>
              <a:rPr lang="en-US" altLang="ko-KR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(inspection) </a:t>
            </a:r>
            <a:r>
              <a:rPr lang="ko-KR" altLang="en-US" sz="1200" b="1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인력 감축 등을 가능케 하여 기업의 생산비용감소효과를 일으키지만 고부가가치 일자리 감소 및 低숙련공과 숙련공 간의 양극화 발생</a:t>
            </a:r>
            <a:endParaRPr lang="en-US" altLang="ko-KR" sz="1200" b="1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3960" y="6611779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endParaRPr lang="ko-KR" altLang="en-US" sz="1000" b="1" dirty="0">
              <a:solidFill>
                <a:srgbClr val="0070C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1" name="그룹 45"/>
          <p:cNvGrpSpPr/>
          <p:nvPr/>
        </p:nvGrpSpPr>
        <p:grpSpPr>
          <a:xfrm>
            <a:off x="323528" y="887353"/>
            <a:ext cx="1967205" cy="412765"/>
            <a:chOff x="998653" y="1311052"/>
            <a:chExt cx="1967205" cy="412765"/>
          </a:xfrm>
        </p:grpSpPr>
        <p:sp>
          <p:nvSpPr>
            <p:cNvPr id="12" name="직사각형 11"/>
            <p:cNvSpPr/>
            <p:nvPr/>
          </p:nvSpPr>
          <p:spPr>
            <a:xfrm>
              <a:off x="998653" y="1354485"/>
              <a:ext cx="19672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altLang="ko-KR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4</a:t>
              </a:r>
              <a:r>
                <a:rPr lang="ko-KR" altLang="en-US" b="1" dirty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차 </a:t>
              </a:r>
              <a:r>
                <a:rPr lang="ko-KR" altLang="en-US" b="1" dirty="0" smtClean="0">
                  <a:solidFill>
                    <a:schemeClr val="tx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함초롬바탕" pitchFamily="18" charset="-127"/>
                </a:rPr>
                <a:t>산업혁명 시대</a:t>
              </a:r>
              <a:endParaRPr lang="en-US" altLang="ko-KR" b="1" dirty="0" smtClean="0">
                <a:solidFill>
                  <a:schemeClr val="tx2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함초롬바탕" pitchFamily="18" charset="-127"/>
              </a:endParaRPr>
            </a:p>
          </p:txBody>
        </p:sp>
        <p:cxnSp>
          <p:nvCxnSpPr>
            <p:cNvPr id="13" name="직선 연결선 12"/>
            <p:cNvCxnSpPr/>
            <p:nvPr/>
          </p:nvCxnSpPr>
          <p:spPr>
            <a:xfrm>
              <a:off x="1108761" y="1311052"/>
              <a:ext cx="432000" cy="0"/>
            </a:xfrm>
            <a:prstGeom prst="line">
              <a:avLst/>
            </a:prstGeom>
            <a:ln w="50800">
              <a:solidFill>
                <a:srgbClr val="191D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4814</Words>
  <Application>Microsoft Office PowerPoint</Application>
  <PresentationFormat>화면 슬라이드 쇼(4:3)</PresentationFormat>
  <Paragraphs>800</Paragraphs>
  <Slides>46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46</vt:i4>
      </vt:variant>
    </vt:vector>
  </HeadingPairs>
  <TitlesOfParts>
    <vt:vector size="56" baseType="lpstr">
      <vt:lpstr>굴림</vt:lpstr>
      <vt:lpstr>Arial</vt:lpstr>
      <vt:lpstr>나눔바른고딕</vt:lpstr>
      <vt:lpstr>함초롬돋움</vt:lpstr>
      <vt:lpstr>나눔고딕</vt:lpstr>
      <vt:lpstr>바탕</vt:lpstr>
      <vt:lpstr>함초롬바탕</vt:lpstr>
      <vt:lpstr>Wingdings</vt:lpstr>
      <vt:lpstr>맑은 고딕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lastModifiedBy>sungjin</cp:lastModifiedBy>
  <cp:revision>118</cp:revision>
  <cp:lastPrinted>2017-02-05T08:20:58Z</cp:lastPrinted>
  <dcterms:created xsi:type="dcterms:W3CDTF">2017-02-03T08:12:28Z</dcterms:created>
  <dcterms:modified xsi:type="dcterms:W3CDTF">2017-02-05T11:04:40Z</dcterms:modified>
</cp:coreProperties>
</file>