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6858000" cy="9906000" type="A4"/>
  <p:notesSz cx="6797675" cy="9926638"/>
  <p:embeddedFontLst>
    <p:embeddedFont>
      <p:font typeface="한컴돋움" panose="02030600000101010101" pitchFamily="18" charset="2"/>
      <p:regular r:id="rId7"/>
    </p:embeddedFont>
    <p:embeddedFont>
      <p:font typeface="휴먼모음T" panose="02030504000101010101" pitchFamily="18" charset="-127"/>
      <p:regular r:id="rId8"/>
    </p:embeddedFont>
    <p:embeddedFont>
      <p:font typeface="HY견고딕" panose="02030600000101010101" pitchFamily="18" charset="-127"/>
      <p:regular r:id="rId9"/>
    </p:embeddedFont>
    <p:embeddedFont>
      <p:font typeface="맑은 고딕" panose="020B0503020000020004" pitchFamily="50" charset="-127"/>
      <p:regular r:id="rId10"/>
      <p:bold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56115" autoAdjust="0"/>
  </p:normalViewPr>
  <p:slideViewPr>
    <p:cSldViewPr>
      <p:cViewPr>
        <p:scale>
          <a:sx n="90" d="100"/>
          <a:sy n="90" d="100"/>
        </p:scale>
        <p:origin x="-2028" y="-42"/>
      </p:cViewPr>
      <p:guideLst>
        <p:guide orient="horz" pos="234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EC02F-0DF6-4B99-9E9E-E7E7ED13FE81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6E07C-B740-4814-B48C-CF2FB3AD92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77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6E07C-B740-4814-B48C-CF2FB3AD924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54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6E07C-B740-4814-B48C-CF2FB3AD924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545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6E07C-B740-4814-B48C-CF2FB3AD924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54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AE48-FE4B-4030-9F6E-552066EC5443}" type="datetime1">
              <a:rPr lang="ko-KR" altLang="en-US" smtClean="0"/>
              <a:t>2015-08-03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7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10AE-A292-4659-B9C1-7894EFBE81A1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6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953F-3BD4-44FE-BD7A-58B119966836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93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D361F-79C4-4F65-8FA7-E7ECD9D0EB02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29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1F92-1AF5-487A-BA8B-341B753F17F0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72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DB88-9128-4EE6-87B4-C18A7262DDBD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88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BA4-858D-44FB-B8D5-DA1CFDAD4586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56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6E72-5A6C-43B4-B796-B6A264330795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35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F07C-65D7-4CE0-8C2A-C09CE4FB27E6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09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79FF-7126-40EB-8045-243F6FF38D7C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37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3130-48FD-4B77-BFBC-C2719FF0EEEE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2628900" y="9417050"/>
            <a:ext cx="1600200" cy="291750"/>
          </a:xfrm>
          <a:prstGeom prst="rect">
            <a:avLst/>
          </a:prstGeom>
        </p:spPr>
        <p:txBody>
          <a:bodyPr/>
          <a:lstStyle/>
          <a:p>
            <a:fld id="{144559F2-D009-4AA4-ABED-591052F8CB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50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B5AC1-6E5F-478B-8990-90A391951344}" type="datetime1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1295D-92CA-4A13-B898-502AD1EB5E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78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mhrd.kpc.or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8397" y="964684"/>
            <a:ext cx="5388013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2015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년 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3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월 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~ 2015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년 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12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월</a:t>
            </a:r>
            <a:endParaRPr lang="en-US" altLang="ko-KR" sz="1100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고용보험법 시행령 제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12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조의 규정에 따른 우선지원대상기업의 사업주 또는 근로자</a:t>
            </a:r>
            <a:endParaRPr lang="en-US" altLang="ko-KR" sz="1100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KPC 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핵심직무능력향상교육 홈페이지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(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  <a:hlinkClick r:id="rId3"/>
              </a:rPr>
              <a:t>http:/smhrd.kpc.or.kr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한국선원센터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(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부산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),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창원과학기술진흥원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(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창원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 </a:t>
            </a:r>
            <a:r>
              <a:rPr lang="en-US" altLang="ko-KR" sz="1100" b="1" dirty="0" smtClean="0">
                <a:solidFill>
                  <a:srgbClr val="C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*</a:t>
            </a:r>
            <a:r>
              <a:rPr lang="ko-KR" altLang="en-US" sz="1100" b="1" dirty="0" smtClean="0">
                <a:solidFill>
                  <a:srgbClr val="C0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교육장소는 변경될 수 있습니다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①교육비 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: 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전액 정부지원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(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근로자 개인 연간 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2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회까지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,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법인당 최대 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50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회까지 가능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②교재 및 중식 제공</a:t>
            </a:r>
            <a:endParaRPr lang="en-US" altLang="ko-KR" sz="1100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③수료증 발급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(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소정 훈련시간의 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80%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이상 출석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한국생산성본부 부산울산경남지역본부 최 신 연구원 </a:t>
            </a:r>
            <a:endParaRPr lang="en-US" altLang="ko-KR" sz="1100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(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051-466-5888/schoi@kpc.or.kr)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61016" y="5529064"/>
            <a:ext cx="668035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63209"/>
              </p:ext>
            </p:extLst>
          </p:nvPr>
        </p:nvGraphicFramePr>
        <p:xfrm>
          <a:off x="1268761" y="5795332"/>
          <a:ext cx="5328591" cy="3523659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92288"/>
                <a:gridCol w="1108207"/>
                <a:gridCol w="547977"/>
                <a:gridCol w="1080119"/>
              </a:tblGrid>
              <a:tr h="30979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u="none" strike="noStrike" dirty="0">
                          <a:effectLst/>
                          <a:latin typeface="+mn-lt"/>
                        </a:rPr>
                        <a:t>교육과정명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u="none" strike="noStrike" dirty="0">
                          <a:effectLst/>
                          <a:latin typeface="+mn-lt"/>
                        </a:rPr>
                        <a:t>교육일자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u="none" strike="noStrike" dirty="0" smtClean="0">
                          <a:effectLst/>
                          <a:latin typeface="+mn-lt"/>
                        </a:rPr>
                        <a:t>교육</a:t>
                      </a:r>
                      <a:endParaRPr lang="en-US" altLang="ko-KR" sz="11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ko-KR" altLang="en-US" sz="1100" b="1" u="none" strike="noStrike" dirty="0" smtClean="0">
                          <a:effectLst/>
                          <a:latin typeface="+mn-lt"/>
                        </a:rPr>
                        <a:t>시간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u="none" strike="noStrike" dirty="0">
                          <a:effectLst/>
                          <a:latin typeface="+mn-lt"/>
                        </a:rPr>
                        <a:t>교육장소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재무제표분석 및 경영정보 활용실무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8/17(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)~8/19(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사례중심 회계처리와 재무제표 작성실무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8/24(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)~8/26(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재무제표를 활용한 원가계산실무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8/24(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)~8/26(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창원과학기술진흥원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범용 회계프로그램을 활용한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중소기업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부가가치세신고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원천징수와 연말정산실무 마스터 양성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8/26(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)~8/28(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재무제표를 활용한 원가계산실무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9/7(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)~9/9(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범용 회계프로그램을 활용한 중소기업 부가가치세신고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원천징수와 연말정산실무 마스터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양성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9/16(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)~9/18(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경남테크노파크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ERP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기반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핵심원가계산실무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ERP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기반 중소기업 핵심 원가계산 실무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10/5(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)~10/8(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목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글로벌기업 실제사례를 통한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중소제조기업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원가절감혁신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10/21(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)~10/23(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창원과학기술진흥원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중소기업 경리실무자를 위한 법인세와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상증세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중심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합리적 절세 추진실무 마스터 양성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10/26(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)~10/28(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중소기업 동반성장을 위한 견적원가계산 실무  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10/29(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목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)~10/30(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경남테크노파크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글로벌기업 실제사례를 통한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중소제조기업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원가절감혁신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11/9(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)~11/11(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한국선원센터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사례중심 회계처리와 재무제표 작성실무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11/23(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)~11/25(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창원과학기술진흥원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5" name="그룹 34"/>
          <p:cNvGrpSpPr/>
          <p:nvPr/>
        </p:nvGrpSpPr>
        <p:grpSpPr>
          <a:xfrm>
            <a:off x="1340768" y="5192866"/>
            <a:ext cx="4176463" cy="264190"/>
            <a:chOff x="1124744" y="2463577"/>
            <a:chExt cx="4536504" cy="281689"/>
          </a:xfrm>
        </p:grpSpPr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6832" y="2463577"/>
              <a:ext cx="866775" cy="257175"/>
            </a:xfrm>
            <a:prstGeom prst="rect">
              <a:avLst/>
            </a:prstGeom>
          </p:spPr>
        </p:pic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2936" y="2463577"/>
              <a:ext cx="1095375" cy="257175"/>
            </a:xfrm>
            <a:prstGeom prst="rect">
              <a:avLst/>
            </a:prstGeom>
          </p:spPr>
        </p:pic>
        <p:pic>
          <p:nvPicPr>
            <p:cNvPr id="30" name="그림 2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6348" y="2463577"/>
              <a:ext cx="1104900" cy="257175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3868948" y="2474532"/>
              <a:ext cx="766473" cy="262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 smtClean="0">
                  <a:latin typeface="08서울남산체 L" panose="02020603020101020101" pitchFamily="18" charset="-127"/>
                  <a:ea typeface="08서울남산체 L" panose="02020603020101020101" pitchFamily="18" charset="-127"/>
                </a:rPr>
                <a:t>운</a:t>
              </a:r>
              <a:r>
                <a:rPr lang="ko-KR" altLang="en-US" sz="1000" b="1" dirty="0">
                  <a:latin typeface="08서울남산체 L" panose="02020603020101020101" pitchFamily="18" charset="-127"/>
                  <a:ea typeface="08서울남산체 L" panose="02020603020101020101" pitchFamily="18" charset="-127"/>
                </a:rPr>
                <a:t>영</a:t>
              </a:r>
              <a:r>
                <a:rPr lang="ko-KR" altLang="en-US" sz="1000" b="1" dirty="0" smtClean="0">
                  <a:latin typeface="08서울남산체 L" panose="02020603020101020101" pitchFamily="18" charset="-127"/>
                  <a:ea typeface="08서울남산체 L" panose="02020603020101020101" pitchFamily="18" charset="-127"/>
                </a:rPr>
                <a:t>기관 </a:t>
              </a:r>
              <a:r>
                <a:rPr lang="en-US" altLang="ko-KR" sz="1000" b="1" dirty="0" smtClean="0">
                  <a:latin typeface="08서울남산체 L" panose="02020603020101020101" pitchFamily="18" charset="-127"/>
                  <a:ea typeface="08서울남산체 L" panose="02020603020101020101" pitchFamily="18" charset="-127"/>
                </a:rPr>
                <a:t>:</a:t>
              </a:r>
              <a:endParaRPr lang="ko-KR" altLang="en-US" sz="1000" b="1" dirty="0">
                <a:latin typeface="08서울남산체 L" panose="02020603020101020101" pitchFamily="18" charset="-127"/>
                <a:ea typeface="08서울남산체 L" panose="02020603020101020101" pitchFamily="18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24744" y="2474532"/>
              <a:ext cx="792591" cy="27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 smtClean="0">
                  <a:latin typeface="08서울남산체 L" panose="02020603020101020101" pitchFamily="18" charset="-127"/>
                  <a:ea typeface="08서울남산체 L" panose="02020603020101020101" pitchFamily="18" charset="-127"/>
                </a:rPr>
                <a:t>지</a:t>
              </a:r>
              <a:r>
                <a:rPr lang="ko-KR" altLang="en-US" sz="1000" b="1" dirty="0">
                  <a:latin typeface="08서울남산체 L" panose="02020603020101020101" pitchFamily="18" charset="-127"/>
                  <a:ea typeface="08서울남산체 L" panose="02020603020101020101" pitchFamily="18" charset="-127"/>
                </a:rPr>
                <a:t>원</a:t>
              </a:r>
              <a:r>
                <a:rPr lang="ko-KR" altLang="en-US" sz="1000" b="1" dirty="0" smtClean="0">
                  <a:latin typeface="08서울남산체 L" panose="02020603020101020101" pitchFamily="18" charset="-127"/>
                  <a:ea typeface="08서울남산체 L" panose="02020603020101020101" pitchFamily="18" charset="-127"/>
                </a:rPr>
                <a:t>기관 </a:t>
              </a:r>
              <a:r>
                <a:rPr lang="en-US" altLang="ko-KR" sz="1000" b="1" dirty="0" smtClean="0">
                  <a:latin typeface="08서울남산체 L" panose="02020603020101020101" pitchFamily="18" charset="-127"/>
                  <a:ea typeface="08서울남산체 L" panose="02020603020101020101" pitchFamily="18" charset="-127"/>
                </a:rPr>
                <a:t>:</a:t>
              </a:r>
              <a:endParaRPr lang="ko-KR" altLang="en-US" sz="1000" b="1" dirty="0">
                <a:latin typeface="08서울남산체 L" panose="02020603020101020101" pitchFamily="18" charset="-127"/>
                <a:ea typeface="08서울남산체 L" panose="02020603020101020101" pitchFamily="18" charset="-127"/>
              </a:endParaRPr>
            </a:p>
          </p:txBody>
        </p:sp>
      </p:grpSp>
      <p:sp>
        <p:nvSpPr>
          <p:cNvPr id="36" name="모서리가 둥근 직사각형 35"/>
          <p:cNvSpPr/>
          <p:nvPr/>
        </p:nvSpPr>
        <p:spPr>
          <a:xfrm>
            <a:off x="188640" y="200472"/>
            <a:ext cx="6480720" cy="57606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0648" y="226894"/>
            <a:ext cx="6385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중소기업 핵심직무능력향상 교육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부산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05321" y="3800872"/>
            <a:ext cx="5876007" cy="792088"/>
            <a:chOff x="361305" y="2648744"/>
            <a:chExt cx="6164039" cy="792088"/>
          </a:xfrm>
        </p:grpSpPr>
        <p:sp>
          <p:nvSpPr>
            <p:cNvPr id="40" name="오각형 39"/>
            <p:cNvSpPr/>
            <p:nvPr/>
          </p:nvSpPr>
          <p:spPr>
            <a:xfrm>
              <a:off x="361305" y="2648744"/>
              <a:ext cx="1599121" cy="792088"/>
            </a:xfrm>
            <a:prstGeom prst="homePlate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b="1" dirty="0" smtClean="0"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HRD </a:t>
              </a:r>
            </a:p>
            <a:p>
              <a:pPr algn="ctr"/>
              <a:r>
                <a:rPr lang="ko-KR" altLang="en-US" sz="1200" b="1" dirty="0" smtClean="0"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회원가입</a:t>
              </a:r>
              <a:endParaRPr lang="en-US" altLang="ko-KR" sz="1200" b="1" dirty="0" smtClean="0"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  <a:p>
              <a:pPr algn="ctr"/>
              <a:r>
                <a:rPr lang="en-US" altLang="ko-KR" sz="1200" b="1" dirty="0" smtClean="0"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www.hrd.go.kr</a:t>
              </a:r>
              <a:endParaRPr lang="ko-KR" altLang="en-US" sz="1200" b="1" dirty="0"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</p:txBody>
        </p:sp>
        <p:sp>
          <p:nvSpPr>
            <p:cNvPr id="41" name="갈매기형 수장 40"/>
            <p:cNvSpPr/>
            <p:nvPr/>
          </p:nvSpPr>
          <p:spPr>
            <a:xfrm>
              <a:off x="1840532" y="2648744"/>
              <a:ext cx="1658330" cy="792088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50" b="1" dirty="0"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42917" y="2720752"/>
              <a:ext cx="1221162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KPC </a:t>
              </a:r>
              <a:r>
                <a:rPr lang="ko-KR" altLang="en-US" sz="1200" b="1" dirty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온라인</a:t>
              </a:r>
              <a:endParaRPr lang="en-US" altLang="ko-KR" sz="1200" b="1" dirty="0">
                <a:solidFill>
                  <a:schemeClr val="lt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  <a:p>
              <a:pPr algn="ctr"/>
              <a:r>
                <a:rPr lang="ko-KR" altLang="en-US" sz="1200" b="1" dirty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수강신청</a:t>
              </a:r>
              <a:endParaRPr lang="en-US" altLang="ko-KR" sz="1200" b="1" dirty="0">
                <a:solidFill>
                  <a:schemeClr val="lt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  <a:p>
              <a:pPr algn="ctr"/>
              <a:r>
                <a:rPr lang="en-US" altLang="ko-KR" sz="1100" b="1" dirty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smhrd.kpc.or.kr</a:t>
              </a:r>
              <a:endParaRPr lang="ko-KR" altLang="en-US" sz="1100" b="1" dirty="0">
                <a:solidFill>
                  <a:schemeClr val="lt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</p:txBody>
        </p:sp>
        <p:sp>
          <p:nvSpPr>
            <p:cNvPr id="43" name="갈매기형 수장 42"/>
            <p:cNvSpPr/>
            <p:nvPr/>
          </p:nvSpPr>
          <p:spPr>
            <a:xfrm>
              <a:off x="3354846" y="2648744"/>
              <a:ext cx="1658330" cy="792088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50" b="1" dirty="0"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17032" y="2720752"/>
              <a:ext cx="10470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신청서 작성시</a:t>
              </a:r>
              <a:endParaRPr lang="en-US" altLang="ko-KR" sz="1200" b="1" dirty="0" smtClean="0">
                <a:solidFill>
                  <a:schemeClr val="lt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  <a:p>
              <a:pPr algn="ctr"/>
              <a:r>
                <a:rPr lang="ko-KR" altLang="en-US" sz="1200" b="1" dirty="0" smtClean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교육과정별</a:t>
              </a:r>
              <a:r>
                <a:rPr lang="en-US" altLang="ko-KR" sz="1200" b="1" dirty="0" smtClean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,</a:t>
              </a:r>
            </a:p>
            <a:p>
              <a:pPr algn="ctr"/>
              <a:r>
                <a:rPr lang="ko-KR" altLang="en-US" sz="1200" b="1" dirty="0" err="1" smtClean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회차별로</a:t>
              </a:r>
              <a:r>
                <a:rPr lang="ko-KR" altLang="en-US" sz="1200" b="1" dirty="0" smtClean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 작성</a:t>
              </a:r>
              <a:endParaRPr lang="ko-KR" altLang="en-US" sz="1200" b="1" dirty="0">
                <a:solidFill>
                  <a:schemeClr val="lt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</p:txBody>
        </p:sp>
        <p:sp>
          <p:nvSpPr>
            <p:cNvPr id="45" name="갈매기형 수장 44"/>
            <p:cNvSpPr/>
            <p:nvPr/>
          </p:nvSpPr>
          <p:spPr>
            <a:xfrm>
              <a:off x="4867014" y="2648744"/>
              <a:ext cx="1658330" cy="792088"/>
            </a:xfrm>
            <a:prstGeom prst="chevron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50" b="1" dirty="0"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190230" y="2720752"/>
              <a:ext cx="10470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1200" b="1" dirty="0" smtClean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교육개강</a:t>
              </a:r>
              <a:endParaRPr lang="en-US" altLang="ko-KR" sz="1200" b="1" dirty="0" smtClean="0">
                <a:solidFill>
                  <a:schemeClr val="lt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5</a:t>
              </a:r>
              <a:r>
                <a:rPr lang="ko-KR" altLang="en-US" sz="1200" b="1" dirty="0" smtClean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일 전까지</a:t>
              </a:r>
              <a:endParaRPr lang="en-US" altLang="ko-KR" sz="1200" b="1" dirty="0" smtClean="0">
                <a:solidFill>
                  <a:schemeClr val="lt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  <a:p>
              <a:pPr algn="ctr"/>
              <a:r>
                <a:rPr lang="ko-KR" altLang="en-US" sz="1200" b="1" dirty="0" smtClean="0">
                  <a:solidFill>
                    <a:schemeClr val="lt1"/>
                  </a:solidFill>
                  <a:latin typeface="08서울남산체 B" panose="02020603020101020101" pitchFamily="18" charset="-127"/>
                  <a:ea typeface="08서울남산체 B" panose="02020603020101020101" pitchFamily="18" charset="-127"/>
                </a:rPr>
                <a:t>참석여부 확인</a:t>
              </a:r>
              <a:endParaRPr lang="ko-KR" altLang="en-US" sz="1200" b="1" dirty="0">
                <a:solidFill>
                  <a:schemeClr val="lt1"/>
                </a:solidFill>
                <a:latin typeface="08서울남산체 B" panose="02020603020101020101" pitchFamily="18" charset="-127"/>
                <a:ea typeface="08서울남산체 B" panose="02020603020101020101" pitchFamily="18" charset="-127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94195" y="964684"/>
            <a:ext cx="758541" cy="2793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b="1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교육기간</a:t>
            </a:r>
            <a:endParaRPr lang="en-US" altLang="ko-KR" sz="11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ko-KR" altLang="en-US" sz="1100" b="1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지원대상</a:t>
            </a:r>
            <a:endParaRPr lang="en-US" altLang="ko-KR" sz="11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ko-KR" altLang="en-US" sz="1100" b="1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교육신청</a:t>
            </a:r>
            <a:endParaRPr lang="en-US" altLang="ko-KR" sz="11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ko-KR" altLang="en-US" sz="1100" b="1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교육장소</a:t>
            </a:r>
            <a:endParaRPr lang="en-US" altLang="ko-KR" sz="11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endParaRPr lang="en-US" altLang="ko-KR" sz="11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ko-KR" altLang="en-US" sz="1100" b="1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교육참가</a:t>
            </a:r>
            <a:endParaRPr lang="en-US" altLang="ko-KR" sz="11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b="1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특전</a:t>
            </a:r>
            <a:endParaRPr lang="en-US" altLang="ko-KR" sz="11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endParaRPr lang="en-US" altLang="ko-KR" sz="11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ko-KR" altLang="en-US" sz="1100" b="1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문      의</a:t>
            </a:r>
            <a:endParaRPr lang="en-US" altLang="ko-KR" sz="1100" b="1" dirty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endParaRPr lang="en-US" altLang="ko-KR" sz="7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  <a:p>
            <a:pPr>
              <a:lnSpc>
                <a:spcPct val="150000"/>
              </a:lnSpc>
            </a:pPr>
            <a:r>
              <a:rPr lang="ko-KR" altLang="en-US" sz="1100" b="1" dirty="0" smtClean="0">
                <a:latin typeface="HY견고딕" panose="02030600000101010101" pitchFamily="18" charset="-127"/>
                <a:ea typeface="HY견고딕" panose="02030600000101010101" pitchFamily="18" charset="-127"/>
                <a:cs typeface="한컴돋움" panose="02030600000101010101" pitchFamily="18" charset="2"/>
              </a:rPr>
              <a:t>신청방법</a:t>
            </a:r>
            <a:endParaRPr lang="en-US" altLang="ko-KR" sz="1100" b="1" dirty="0" smtClean="0">
              <a:latin typeface="HY견고딕" panose="02030600000101010101" pitchFamily="18" charset="-127"/>
              <a:ea typeface="HY견고딕" panose="02030600000101010101" pitchFamily="18" charset="-127"/>
              <a:cs typeface="한컴돋움" panose="02030600000101010101" pitchFamily="18" charset="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1305" y="4738137"/>
            <a:ext cx="6164039" cy="43088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※ </a:t>
            </a:r>
            <a:r>
              <a:rPr lang="ko-KR" altLang="en-US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훈련과정 신청 후 부득이한 사유로 훈련에 참여할 수 없을 경우</a:t>
            </a:r>
            <a:r>
              <a:rPr lang="en-US" altLang="ko-KR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, </a:t>
            </a:r>
            <a:r>
              <a:rPr lang="ko-KR" altLang="en-US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반드시 훈련 개시 </a:t>
            </a:r>
            <a:endParaRPr lang="en-US" altLang="ko-KR" sz="1100" b="1" dirty="0" smtClean="0">
              <a:solidFill>
                <a:srgbClr val="C00000"/>
              </a:solidFill>
              <a:latin typeface="+mj-ea"/>
              <a:ea typeface="+mj-ea"/>
              <a:cs typeface="한컴돋움" panose="02030600000101010101" pitchFamily="18" charset="2"/>
            </a:endParaRPr>
          </a:p>
          <a:p>
            <a:r>
              <a:rPr lang="en-US" altLang="ko-KR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    5</a:t>
            </a:r>
            <a:r>
              <a:rPr lang="ko-KR" altLang="en-US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일 전 신청 취소를 하여야 하며</a:t>
            </a:r>
            <a:r>
              <a:rPr lang="en-US" altLang="ko-KR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, </a:t>
            </a:r>
            <a:r>
              <a:rPr lang="ko-KR" altLang="en-US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취소를 하지 않고 </a:t>
            </a:r>
            <a:r>
              <a:rPr lang="ko-KR" altLang="en-US" sz="1100" b="1" dirty="0" err="1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미수료</a:t>
            </a:r>
            <a:r>
              <a:rPr lang="ko-KR" altLang="en-US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 시 </a:t>
            </a:r>
            <a:r>
              <a:rPr lang="en-US" altLang="ko-KR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1</a:t>
            </a:r>
            <a:r>
              <a:rPr lang="ko-KR" altLang="en-US" sz="1100" b="1" dirty="0" smtClean="0">
                <a:solidFill>
                  <a:srgbClr val="C00000"/>
                </a:solidFill>
                <a:latin typeface="+mj-ea"/>
                <a:ea typeface="+mj-ea"/>
                <a:cs typeface="한컴돋움" panose="02030600000101010101" pitchFamily="18" charset="2"/>
              </a:rPr>
              <a:t>회 수강한 것으로 간주</a:t>
            </a:r>
            <a:endParaRPr lang="en-US" altLang="ko-KR" sz="1100" b="1" dirty="0" smtClean="0">
              <a:solidFill>
                <a:srgbClr val="C00000"/>
              </a:solidFill>
              <a:latin typeface="+mj-ea"/>
              <a:ea typeface="+mj-ea"/>
              <a:cs typeface="한컴돋움" panose="02030600000101010101" pitchFamily="18" charset="2"/>
            </a:endParaRPr>
          </a:p>
        </p:txBody>
      </p:sp>
      <p:sp>
        <p:nvSpPr>
          <p:cNvPr id="52" name="눈물 방울 51"/>
          <p:cNvSpPr/>
          <p:nvPr/>
        </p:nvSpPr>
        <p:spPr>
          <a:xfrm>
            <a:off x="3320623" y="9561512"/>
            <a:ext cx="216024" cy="216024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1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양쪽 모서리가 둥근 사각형 4"/>
          <p:cNvSpPr/>
          <p:nvPr/>
        </p:nvSpPr>
        <p:spPr>
          <a:xfrm>
            <a:off x="48327" y="5791695"/>
            <a:ext cx="1152128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회계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세무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</a:p>
          <a:p>
            <a:pPr algn="ctr"/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원가</a:t>
            </a:r>
            <a:endParaRPr lang="ko-KR" altLang="en-US" sz="1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8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61016" y="992560"/>
            <a:ext cx="668035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3244"/>
              </p:ext>
            </p:extLst>
          </p:nvPr>
        </p:nvGraphicFramePr>
        <p:xfrm>
          <a:off x="1252368" y="1208584"/>
          <a:ext cx="5328591" cy="2051664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92288"/>
                <a:gridCol w="1108207"/>
                <a:gridCol w="547977"/>
                <a:gridCol w="1080119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교육과정명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교육일자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교육</a:t>
                      </a:r>
                      <a:endParaRPr lang="en-US" altLang="ko-KR" sz="105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교육장소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자재소요관리와 재고관리실무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9/14(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)~9/16(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해외조달 수입통관과 관세환급 핵심실무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9/14(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)~9/16(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알기쉬운 글로벌물류관리와 비용절감노하우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9/16(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)~9/18(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제조기업원가절감을 위한 구매협상능력향상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9/16(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)~9/18(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해외조달 수입통관과 관세환급 핵심실무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10/5(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)~10/7(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중소제조기업 구매원가관리와 절감실무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11/23(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)~11/25(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중소제조기업 구매 협력업체관리와 육성실무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11/25(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)~11/27(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734666"/>
              </p:ext>
            </p:extLst>
          </p:nvPr>
        </p:nvGraphicFramePr>
        <p:xfrm>
          <a:off x="1268761" y="3511878"/>
          <a:ext cx="5328591" cy="2089194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92288"/>
                <a:gridCol w="1108207"/>
                <a:gridCol w="547977"/>
                <a:gridCol w="1080119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교육과정명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교육일자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교육</a:t>
                      </a:r>
                      <a:endParaRPr lang="en-US" altLang="ko-KR" sz="105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교육장소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직원 동기부여와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멘탈코칭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리더십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8/26(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)~8/28(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직원 동기부여와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멘탈코칭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리더십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9/7(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)~9/9(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조직성과를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높이는 실전 팀장리더십스킬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9/14(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)~9/16(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중소기업 현장중심의 융합리더십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10/12(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)~10/14(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조직성과를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높이는 실전 팀장리더십스킬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10/14(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)~10/16(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업무몰입을 위한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잡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크래프팅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(Job Crafting)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 경력개발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10/21(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)~10/23(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조직성과를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높이는 실전 팀장리더십스킬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11/11(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)~11/13(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206953"/>
              </p:ext>
            </p:extLst>
          </p:nvPr>
        </p:nvGraphicFramePr>
        <p:xfrm>
          <a:off x="1268761" y="5914902"/>
          <a:ext cx="5328591" cy="2201784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92288"/>
                <a:gridCol w="1108207"/>
                <a:gridCol w="547977"/>
                <a:gridCol w="1080119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</a:rPr>
                        <a:t>교육과정명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</a:rPr>
                        <a:t>교육일자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</a:rPr>
                        <a:t>교육</a:t>
                      </a:r>
                      <a:endParaRPr lang="en-US" altLang="ko-KR" sz="105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</a:rPr>
                        <a:t>시간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</a:rPr>
                        <a:t>교육장소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마케팅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영업 실무자에게 꼭 필요한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데이터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분석 실무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9/10(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목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)~9/11(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고객소통지향 중소기업형 브랜드관리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9/21(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)~9/22(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B2B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중소기업 맞춤형 영업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마케팅 전략수립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10/12(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)~10/14(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중소제조업의 해외시장개척과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국제거래핵심노하우 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10/15(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목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)~10/16(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중소기업 形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소셜미디어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활용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온라인 홍보 마케팅 전략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10/19(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)~10/21(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중소기업 形 마케팅 전략기획 </a:t>
                      </a:r>
                      <a:r>
                        <a:rPr lang="ko-KR" alt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멘토링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11/2(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)~11/4(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목표고객 분석을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통한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맞춤형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세일즈프로모션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기획실무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11/9(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)~11/11(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986496"/>
              </p:ext>
            </p:extLst>
          </p:nvPr>
        </p:nvGraphicFramePr>
        <p:xfrm>
          <a:off x="1268761" y="8423100"/>
          <a:ext cx="5328591" cy="1066404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92288"/>
                <a:gridCol w="1108207"/>
                <a:gridCol w="547977"/>
                <a:gridCol w="1080119"/>
              </a:tblGrid>
              <a:tr h="27547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교육과정명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교육일자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dirty="0" smtClean="0">
                          <a:effectLst/>
                          <a:latin typeface="+mn-ea"/>
                          <a:ea typeface="+mn-ea"/>
                        </a:rPr>
                        <a:t>교육</a:t>
                      </a:r>
                      <a:endParaRPr lang="en-US" altLang="ko-KR" sz="1050" b="1" u="none" strike="noStrike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1050" b="1" u="none" strike="noStrike" smtClean="0"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1" u="none" strike="noStrike" dirty="0">
                          <a:effectLst/>
                          <a:latin typeface="+mn-ea"/>
                          <a:ea typeface="+mn-ea"/>
                        </a:rPr>
                        <a:t>교육장소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중소기업품질보증핵심노하우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9/21(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)~9/23(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현장표준 작성 및 활용 노하우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11/12(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)~11/13(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품질문제 완벽대응 노하우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11/16(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)~11/17(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모서리가 둥근 직사각형 14"/>
          <p:cNvSpPr/>
          <p:nvPr/>
        </p:nvSpPr>
        <p:spPr>
          <a:xfrm>
            <a:off x="188640" y="200472"/>
            <a:ext cx="6480720" cy="57606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눈물 방울 18"/>
          <p:cNvSpPr/>
          <p:nvPr/>
        </p:nvSpPr>
        <p:spPr>
          <a:xfrm>
            <a:off x="3320623" y="9561512"/>
            <a:ext cx="216024" cy="216024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2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양쪽 모서리가 둥근 사각형 16"/>
          <p:cNvSpPr/>
          <p:nvPr/>
        </p:nvSpPr>
        <p:spPr>
          <a:xfrm>
            <a:off x="44624" y="1208584"/>
            <a:ext cx="1152128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구매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자재</a:t>
            </a:r>
            <a:endParaRPr lang="ko-KR" altLang="en-US" sz="1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8" name="양쪽 모서리가 둥근 사각형 17"/>
          <p:cNvSpPr/>
          <p:nvPr/>
        </p:nvSpPr>
        <p:spPr>
          <a:xfrm>
            <a:off x="44624" y="3490383"/>
            <a:ext cx="1152128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리더십</a:t>
            </a:r>
            <a:r>
              <a:rPr lang="en-US" altLang="ko-KR" sz="10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</a:p>
          <a:p>
            <a:pPr algn="ctr"/>
            <a:r>
              <a:rPr lang="ko-KR" altLang="en-US" sz="105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경력개발</a:t>
            </a:r>
            <a:endParaRPr lang="ko-KR" altLang="en-US" sz="105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양쪽 모서리가 둥근 사각형 19"/>
          <p:cNvSpPr/>
          <p:nvPr/>
        </p:nvSpPr>
        <p:spPr>
          <a:xfrm>
            <a:off x="44624" y="5889104"/>
            <a:ext cx="1152128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영업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마케팅</a:t>
            </a:r>
            <a:endParaRPr lang="ko-KR" altLang="en-US" sz="1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1" name="양쪽 모서리가 둥근 사각형 20"/>
          <p:cNvSpPr/>
          <p:nvPr/>
        </p:nvSpPr>
        <p:spPr>
          <a:xfrm>
            <a:off x="44624" y="8410539"/>
            <a:ext cx="1152128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품질</a:t>
            </a:r>
            <a:endParaRPr lang="ko-KR" altLang="en-US" sz="1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0648" y="226894"/>
            <a:ext cx="6385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중소기업 핵심직무능력향상 교육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부산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85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38017"/>
              </p:ext>
            </p:extLst>
          </p:nvPr>
        </p:nvGraphicFramePr>
        <p:xfrm>
          <a:off x="1268413" y="1280592"/>
          <a:ext cx="5328591" cy="2164254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92288"/>
                <a:gridCol w="1108207"/>
                <a:gridCol w="547977"/>
                <a:gridCol w="1080119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교육과정명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교육일자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교육</a:t>
                      </a:r>
                      <a:endParaRPr lang="en-US" altLang="ko-KR" sz="105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교육장소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중소기업현장낭비개선원가절감비법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8/24(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)~8/26(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중소기업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신사업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기획을 위한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IoT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사물인터넷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실무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M2M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장비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아두이노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활용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8/26(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)~8/28(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 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중소기업실무형생산현장관리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9/7(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)~9/9(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생산활동 효율제고를 위한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최적생산관리실무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10/21(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)~10/23(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중소기업현장낭비개선원가절감비법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10/26(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)~10/28(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생산활동 효율제고를 위한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최적생산관리실무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11/18(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)~11/20(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실무활용도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100%!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작업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공정분석 및 개선노하우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11/23(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)~11/25(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2366"/>
              </p:ext>
            </p:extLst>
          </p:nvPr>
        </p:nvGraphicFramePr>
        <p:xfrm>
          <a:off x="1268760" y="3728864"/>
          <a:ext cx="5328591" cy="1596564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92288"/>
                <a:gridCol w="1108207"/>
                <a:gridCol w="547977"/>
                <a:gridCol w="1080119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교육과정명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교육일자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교육</a:t>
                      </a:r>
                      <a:endParaRPr lang="en-US" altLang="ko-KR" sz="105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교육장소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복리후생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에센스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8/31(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현업적용형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중소기업 평가제도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액추얼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프랙티스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9/3(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)~9/4(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판례로 배우는 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노무관리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Skill Up(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사례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選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10/5(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)~10/7(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중소기업 복리후생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에센스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11/9(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)~11/10(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현업적용형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중소기업 평가제도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액추얼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프랙티스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12/1(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)~12/2(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85527"/>
              </p:ext>
            </p:extLst>
          </p:nvPr>
        </p:nvGraphicFramePr>
        <p:xfrm>
          <a:off x="1268760" y="5626870"/>
          <a:ext cx="5328591" cy="820089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92288"/>
                <a:gridCol w="1108207"/>
                <a:gridCol w="547977"/>
                <a:gridCol w="1080119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교육과정명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교육일자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교육</a:t>
                      </a:r>
                      <a:endParaRPr lang="en-US" altLang="ko-KR" sz="105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교육장소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해외판로 개척을 위한 중소기업 무역 마스터 양성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8/26(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)~8/28(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해외판로 개척을 위한 중소기업 무역 마스터 양성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11/16(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)~11/18(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52563"/>
              </p:ext>
            </p:extLst>
          </p:nvPr>
        </p:nvGraphicFramePr>
        <p:xfrm>
          <a:off x="1268760" y="6778998"/>
          <a:ext cx="5328591" cy="2297979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92288"/>
                <a:gridCol w="1108207"/>
                <a:gridCol w="547977"/>
                <a:gridCol w="1080119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교육과정명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교육일자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교육</a:t>
                      </a:r>
                      <a:endParaRPr lang="en-US" altLang="ko-KR" sz="105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1050" u="none" strike="noStrike" dirty="0" smtClean="0"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u="none" strike="noStrike" dirty="0">
                          <a:effectLst/>
                          <a:latin typeface="+mn-ea"/>
                          <a:ea typeface="+mn-ea"/>
                        </a:rPr>
                        <a:t>교육장소</a:t>
                      </a:r>
                      <a:endParaRPr lang="ko-KR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 경영실적 분석능력강화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9/2(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)~9/4(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20 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  <a:latin typeface="+mn-ea"/>
                          <a:ea typeface="+mn-ea"/>
                        </a:rPr>
                        <a:t>중소기업 맞춤형 사업타당성분석실무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9/2(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)~9/4(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  <a:latin typeface="+mn-ea"/>
                          <a:ea typeface="+mn-ea"/>
                        </a:rPr>
                        <a:t>경영실적분석 에센스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9/9(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)~9/11(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 중소기업 전략기획력 향상실무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10/12(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)~10/14(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u="none" strike="noStrike">
                          <a:effectLst/>
                          <a:latin typeface="+mn-ea"/>
                          <a:ea typeface="+mn-ea"/>
                        </a:rPr>
                        <a:t>20 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  <a:latin typeface="+mn-ea"/>
                          <a:ea typeface="+mn-ea"/>
                        </a:rPr>
                        <a:t>경영실적분석 에센스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10/12(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)~10/14(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  <a:latin typeface="+mn-ea"/>
                          <a:ea typeface="+mn-ea"/>
                        </a:rPr>
                        <a:t>경영실적분석 </a:t>
                      </a:r>
                      <a:r>
                        <a:rPr lang="ko-KR" altLang="en-US" sz="900" u="none" strike="noStrike" dirty="0" err="1">
                          <a:effectLst/>
                          <a:latin typeface="+mn-ea"/>
                          <a:ea typeface="+mn-ea"/>
                        </a:rPr>
                        <a:t>에센스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11/9(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)~11/11(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  <a:latin typeface="+mn-ea"/>
                          <a:ea typeface="+mn-ea"/>
                        </a:rPr>
                        <a:t>중소기업 전략기획력 향상실무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u="none" strike="noStrike">
                          <a:effectLst/>
                          <a:latin typeface="+mn-ea"/>
                          <a:ea typeface="+mn-ea"/>
                        </a:rPr>
                        <a:t>11/23(</a:t>
                      </a:r>
                      <a:r>
                        <a:rPr lang="ko-KR" altLang="en-US" sz="800" u="none" strike="noStrike"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800" u="none" strike="noStrike">
                          <a:effectLst/>
                          <a:latin typeface="+mn-ea"/>
                          <a:ea typeface="+mn-ea"/>
                        </a:rPr>
                        <a:t>)~11/25(</a:t>
                      </a:r>
                      <a:r>
                        <a:rPr lang="ko-KR" altLang="en-US" sz="800" u="none" strike="noStrike"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u="none" strike="noStrike"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  <a:latin typeface="+mn-ea"/>
                          <a:ea typeface="+mn-ea"/>
                        </a:rPr>
                        <a:t>사업계획수립과 예산편성실무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11/25(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)~11/27(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) 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 smtClean="0">
                          <a:effectLst/>
                          <a:latin typeface="+mn-ea"/>
                          <a:ea typeface="+mn-ea"/>
                        </a:rPr>
                        <a:t>한국선원센터</a:t>
                      </a:r>
                      <a:endParaRPr lang="en-US" altLang="ko-KR" sz="8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419" marR="7419" marT="7419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>
          <a:xfrm>
            <a:off x="188640" y="200472"/>
            <a:ext cx="6480720" cy="57606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5" name="직선 연결선 34"/>
          <p:cNvCxnSpPr/>
          <p:nvPr/>
        </p:nvCxnSpPr>
        <p:spPr>
          <a:xfrm>
            <a:off x="61016" y="992560"/>
            <a:ext cx="668035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눈물 방울 36"/>
          <p:cNvSpPr/>
          <p:nvPr/>
        </p:nvSpPr>
        <p:spPr>
          <a:xfrm>
            <a:off x="3320623" y="9561512"/>
            <a:ext cx="216024" cy="216024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3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4" name="양쪽 모서리가 둥근 사각형 13"/>
          <p:cNvSpPr/>
          <p:nvPr/>
        </p:nvSpPr>
        <p:spPr>
          <a:xfrm>
            <a:off x="44624" y="6753200"/>
            <a:ext cx="1152128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경영전략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재무</a:t>
            </a:r>
            <a:endParaRPr lang="ko-KR" altLang="en-US" sz="1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양쪽 모서리가 둥근 사각형 14"/>
          <p:cNvSpPr/>
          <p:nvPr/>
        </p:nvSpPr>
        <p:spPr>
          <a:xfrm>
            <a:off x="44624" y="5601072"/>
            <a:ext cx="1152128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무역</a:t>
            </a:r>
            <a:endParaRPr lang="ko-KR" altLang="en-US" sz="1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6" name="양쪽 모서리가 둥근 사각형 15"/>
          <p:cNvSpPr/>
          <p:nvPr/>
        </p:nvSpPr>
        <p:spPr>
          <a:xfrm>
            <a:off x="61016" y="3728864"/>
            <a:ext cx="1152128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인적자원</a:t>
            </a:r>
            <a:endParaRPr lang="ko-KR" altLang="en-US" sz="1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양쪽 모서리가 둥근 사각형 16"/>
          <p:cNvSpPr/>
          <p:nvPr/>
        </p:nvSpPr>
        <p:spPr>
          <a:xfrm>
            <a:off x="83848" y="1254620"/>
            <a:ext cx="1152128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생</a:t>
            </a:r>
            <a:r>
              <a:rPr lang="ko-KR" altLang="en-US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0648" y="226894"/>
            <a:ext cx="6385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중소기업 핵심직무능력향상 교육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부산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89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188640" y="200472"/>
            <a:ext cx="6480720" cy="57606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71281" y="226894"/>
            <a:ext cx="6385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중소기업 핵심직무능력향상 교육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부산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61016" y="992560"/>
            <a:ext cx="668035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눈물 방울 12"/>
          <p:cNvSpPr/>
          <p:nvPr/>
        </p:nvSpPr>
        <p:spPr>
          <a:xfrm>
            <a:off x="3320623" y="9561512"/>
            <a:ext cx="216024" cy="216024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4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" t="1917" r="1094" b="2184"/>
          <a:stretch/>
        </p:blipFill>
        <p:spPr>
          <a:xfrm>
            <a:off x="263154" y="1651000"/>
            <a:ext cx="6264646" cy="31580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8" t="-3391" r="-2027" b="-4614"/>
          <a:stretch/>
        </p:blipFill>
        <p:spPr>
          <a:xfrm>
            <a:off x="260648" y="5602583"/>
            <a:ext cx="6334198" cy="35724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157192" y="8730900"/>
            <a:ext cx="9677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b="1" spc="300" dirty="0" smtClean="0">
                <a:solidFill>
                  <a:srgbClr val="FF3B49"/>
                </a:solidFill>
                <a:latin typeface="+mj-lt"/>
                <a:ea typeface="휴먼모음T" panose="02030504000101010101" pitchFamily="18" charset="-127"/>
              </a:rPr>
              <a:t>주차요금</a:t>
            </a:r>
            <a:endParaRPr lang="en-US" altLang="ko-KR" sz="700" b="1" spc="300" dirty="0" smtClean="0">
              <a:solidFill>
                <a:srgbClr val="FF3B49"/>
              </a:solidFill>
              <a:latin typeface="+mj-lt"/>
              <a:ea typeface="휴먼모음T" panose="02030504000101010101" pitchFamily="18" charset="-127"/>
            </a:endParaRPr>
          </a:p>
          <a:p>
            <a:r>
              <a:rPr lang="en-US" altLang="ko-KR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[</a:t>
            </a:r>
            <a:r>
              <a:rPr lang="ko-KR" altLang="en-US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승</a:t>
            </a:r>
            <a:r>
              <a:rPr lang="ko-KR" altLang="en-US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용</a:t>
            </a:r>
            <a:r>
              <a:rPr lang="en-US" altLang="ko-KR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]</a:t>
            </a:r>
            <a:r>
              <a:rPr lang="ko-KR" altLang="en-US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 </a:t>
            </a:r>
            <a:r>
              <a:rPr lang="en-US" altLang="ko-KR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1</a:t>
            </a:r>
            <a:r>
              <a:rPr lang="ko-KR" altLang="en-US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일</a:t>
            </a:r>
            <a:r>
              <a:rPr lang="en-US" altLang="ko-KR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-10,000</a:t>
            </a:r>
            <a:r>
              <a:rPr lang="ko-KR" altLang="en-US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원</a:t>
            </a:r>
            <a:endParaRPr lang="en-US" altLang="ko-KR" sz="7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휴먼모음T" panose="02030504000101010101" pitchFamily="18" charset="-127"/>
            </a:endParaRPr>
          </a:p>
          <a:p>
            <a:r>
              <a:rPr lang="en-US" altLang="ko-KR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[RV]  1</a:t>
            </a:r>
            <a:r>
              <a:rPr lang="ko-KR" altLang="en-US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일</a:t>
            </a:r>
            <a:r>
              <a:rPr lang="en-US" altLang="ko-KR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-12,000</a:t>
            </a:r>
            <a:r>
              <a:rPr lang="ko-KR" altLang="en-US" sz="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휴먼모음T" panose="02030504000101010101" pitchFamily="18" charset="-127"/>
              </a:rPr>
              <a:t>원</a:t>
            </a:r>
            <a:endParaRPr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휴먼모음T" panose="02030504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35162" y="6177136"/>
            <a:ext cx="143765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27406" y="8913440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rgbClr val="FF0000"/>
                </a:solidFill>
              </a:rPr>
              <a:t>■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7428" y="8946343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b="1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한컴돋움" panose="02030600000101010101" pitchFamily="18" charset="2"/>
              </a:rPr>
              <a:t>노상공영주차장</a:t>
            </a:r>
            <a:endParaRPr lang="ko-KR" altLang="en-US" sz="700" b="1" dirty="0">
              <a:latin typeface="맑은 고딕" panose="020B0503020000020004" pitchFamily="50" charset="-127"/>
              <a:ea typeface="맑은 고딕" panose="020B0503020000020004" pitchFamily="50" charset="-127"/>
              <a:cs typeface="한컴돋움" panose="02030600000101010101" pitchFamily="18" charset="2"/>
            </a:endParaRPr>
          </a:p>
        </p:txBody>
      </p:sp>
      <p:sp>
        <p:nvSpPr>
          <p:cNvPr id="17" name="양쪽 모서리가 둥근 사각형 16"/>
          <p:cNvSpPr/>
          <p:nvPr/>
        </p:nvSpPr>
        <p:spPr>
          <a:xfrm>
            <a:off x="238542" y="5169024"/>
            <a:ext cx="1390257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강의장 약도</a:t>
            </a:r>
            <a:endParaRPr lang="ko-KR" altLang="en-US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8" name="양쪽 모서리가 둥근 사각형 17"/>
          <p:cNvSpPr/>
          <p:nvPr/>
        </p:nvSpPr>
        <p:spPr>
          <a:xfrm>
            <a:off x="188640" y="1222721"/>
            <a:ext cx="2016224" cy="31383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부산지역본부 약도</a:t>
            </a:r>
            <a:endParaRPr lang="ko-KR" altLang="en-US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62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1206</Words>
  <Application>Microsoft Office PowerPoint</Application>
  <PresentationFormat>A4 용지(210x297mm)</PresentationFormat>
  <Paragraphs>356</Paragraphs>
  <Slides>4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3" baseType="lpstr">
      <vt:lpstr>굴림</vt:lpstr>
      <vt:lpstr>Arial</vt:lpstr>
      <vt:lpstr>한컴돋움</vt:lpstr>
      <vt:lpstr>08서울남산체 B</vt:lpstr>
      <vt:lpstr>휴먼모음T</vt:lpstr>
      <vt:lpstr>HY견고딕</vt:lpstr>
      <vt:lpstr>맑은 고딕</vt:lpstr>
      <vt:lpstr>08서울남산체 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최영희</dc:creator>
  <cp:lastModifiedBy>최신</cp:lastModifiedBy>
  <cp:revision>35</cp:revision>
  <cp:lastPrinted>2015-07-24T02:28:36Z</cp:lastPrinted>
  <dcterms:created xsi:type="dcterms:W3CDTF">2015-07-23T06:36:03Z</dcterms:created>
  <dcterms:modified xsi:type="dcterms:W3CDTF">2015-08-03T00:25:32Z</dcterms:modified>
</cp:coreProperties>
</file>